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notesSlides/notesSlide21.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embeddings/oleObject4.bin" ContentType="application/vnd.openxmlformats-officedocument.oleObject"/>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5"/>
  </p:sldMasterIdLst>
  <p:notesMasterIdLst>
    <p:notesMasterId r:id="rId55"/>
  </p:notesMasterIdLst>
  <p:handoutMasterIdLst>
    <p:handoutMasterId r:id="rId56"/>
  </p:handoutMasterIdLst>
  <p:sldIdLst>
    <p:sldId id="256" r:id="rId6"/>
    <p:sldId id="284" r:id="rId7"/>
    <p:sldId id="288" r:id="rId8"/>
    <p:sldId id="287" r:id="rId9"/>
    <p:sldId id="330" r:id="rId10"/>
    <p:sldId id="315" r:id="rId11"/>
    <p:sldId id="305" r:id="rId12"/>
    <p:sldId id="337" r:id="rId13"/>
    <p:sldId id="303" r:id="rId14"/>
    <p:sldId id="318" r:id="rId15"/>
    <p:sldId id="306" r:id="rId16"/>
    <p:sldId id="320" r:id="rId17"/>
    <p:sldId id="314" r:id="rId18"/>
    <p:sldId id="322" r:id="rId19"/>
    <p:sldId id="291" r:id="rId20"/>
    <p:sldId id="319" r:id="rId21"/>
    <p:sldId id="321" r:id="rId22"/>
    <p:sldId id="292" r:id="rId23"/>
    <p:sldId id="325" r:id="rId24"/>
    <p:sldId id="326" r:id="rId25"/>
    <p:sldId id="293" r:id="rId26"/>
    <p:sldId id="310" r:id="rId27"/>
    <p:sldId id="294" r:id="rId28"/>
    <p:sldId id="327" r:id="rId29"/>
    <p:sldId id="295" r:id="rId30"/>
    <p:sldId id="339" r:id="rId31"/>
    <p:sldId id="335" r:id="rId32"/>
    <p:sldId id="336" r:id="rId33"/>
    <p:sldId id="342" r:id="rId34"/>
    <p:sldId id="343" r:id="rId35"/>
    <p:sldId id="298" r:id="rId36"/>
    <p:sldId id="316" r:id="rId37"/>
    <p:sldId id="317" r:id="rId38"/>
    <p:sldId id="300" r:id="rId39"/>
    <p:sldId id="344" r:id="rId40"/>
    <p:sldId id="345" r:id="rId41"/>
    <p:sldId id="324" r:id="rId42"/>
    <p:sldId id="296" r:id="rId43"/>
    <p:sldId id="333" r:id="rId44"/>
    <p:sldId id="331" r:id="rId45"/>
    <p:sldId id="332" r:id="rId46"/>
    <p:sldId id="304" r:id="rId47"/>
    <p:sldId id="334" r:id="rId48"/>
    <p:sldId id="340" r:id="rId49"/>
    <p:sldId id="308" r:id="rId50"/>
    <p:sldId id="313" r:id="rId51"/>
    <p:sldId id="312" r:id="rId52"/>
    <p:sldId id="329" r:id="rId53"/>
    <p:sldId id="328" r:id="rId54"/>
  </p:sldIdLst>
  <p:sldSz cx="9144000" cy="6858000" type="screen4x3"/>
  <p:notesSz cx="7010400" cy="9296400"/>
  <p:defaultTex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Oliver Chong"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EC00A"/>
    <a:srgbClr val="3CC607"/>
    <a:srgbClr val="33B206"/>
    <a:srgbClr val="52ED3C"/>
    <a:srgbClr val="43C331"/>
    <a:srgbClr val="000000"/>
    <a:srgbClr val="FFDE75"/>
    <a:srgbClr val="C06000"/>
    <a:srgbClr val="DFEC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84450" autoAdjust="0"/>
  </p:normalViewPr>
  <p:slideViewPr>
    <p:cSldViewPr snapToGrid="0">
      <p:cViewPr>
        <p:scale>
          <a:sx n="125" d="100"/>
          <a:sy n="125" d="100"/>
        </p:scale>
        <p:origin x="-1792" y="-128"/>
      </p:cViewPr>
      <p:guideLst>
        <p:guide orient="horz" pos="2160"/>
        <p:guide pos="2880"/>
      </p:guideLst>
    </p:cSldViewPr>
  </p:slideViewPr>
  <p:notesTextViewPr>
    <p:cViewPr>
      <p:scale>
        <a:sx n="100" d="100"/>
        <a:sy n="100" d="100"/>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commentAuthors" Target="commentAuthors.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038161" cy="465781"/>
          </a:xfrm>
          <a:prstGeom prst="rect">
            <a:avLst/>
          </a:prstGeom>
          <a:noFill/>
          <a:ln w="9525">
            <a:noFill/>
            <a:miter lim="800000"/>
            <a:headEnd/>
            <a:tailEnd/>
          </a:ln>
          <a:effectLst/>
        </p:spPr>
        <p:txBody>
          <a:bodyPr vert="horz" wrap="square" lIns="93087" tIns="46543" rIns="93087" bIns="46543" numCol="1" anchor="t" anchorCtr="0" compatLnSpc="1">
            <a:prstTxWarp prst="textNoShape">
              <a:avLst/>
            </a:prstTxWarp>
          </a:bodyPr>
          <a:lstStyle>
            <a:lvl1pPr algn="l" eaLnBrk="1" hangingPunct="1">
              <a:lnSpc>
                <a:spcPct val="100000"/>
              </a:lnSpc>
              <a:spcAft>
                <a:spcPct val="0"/>
              </a:spcAft>
              <a:buClrTx/>
              <a:defRPr sz="1200" b="0">
                <a:latin typeface="Arial" charset="0"/>
                <a:cs typeface="+mn-cs"/>
              </a:defRPr>
            </a:lvl1pPr>
          </a:lstStyle>
          <a:p>
            <a:pPr>
              <a:defRPr/>
            </a:pPr>
            <a:endParaRPr lang="en-US" dirty="0"/>
          </a:p>
        </p:txBody>
      </p:sp>
      <p:sp>
        <p:nvSpPr>
          <p:cNvPr id="18435" name="Rectangle 3"/>
          <p:cNvSpPr>
            <a:spLocks noGrp="1" noChangeArrowheads="1"/>
          </p:cNvSpPr>
          <p:nvPr>
            <p:ph type="dt" sz="quarter" idx="1"/>
          </p:nvPr>
        </p:nvSpPr>
        <p:spPr bwMode="auto">
          <a:xfrm>
            <a:off x="3970634" y="0"/>
            <a:ext cx="3038161" cy="465781"/>
          </a:xfrm>
          <a:prstGeom prst="rect">
            <a:avLst/>
          </a:prstGeom>
          <a:noFill/>
          <a:ln w="9525">
            <a:noFill/>
            <a:miter lim="800000"/>
            <a:headEnd/>
            <a:tailEnd/>
          </a:ln>
          <a:effectLst/>
        </p:spPr>
        <p:txBody>
          <a:bodyPr vert="horz" wrap="square" lIns="93087" tIns="46543" rIns="93087" bIns="46543" numCol="1" anchor="t" anchorCtr="0" compatLnSpc="1">
            <a:prstTxWarp prst="textNoShape">
              <a:avLst/>
            </a:prstTxWarp>
          </a:bodyPr>
          <a:lstStyle>
            <a:lvl1pPr algn="r" eaLnBrk="1" hangingPunct="1">
              <a:lnSpc>
                <a:spcPct val="100000"/>
              </a:lnSpc>
              <a:spcAft>
                <a:spcPct val="0"/>
              </a:spcAft>
              <a:buClrTx/>
              <a:defRPr sz="1200" b="0">
                <a:latin typeface="Arial" charset="0"/>
                <a:cs typeface="+mn-cs"/>
              </a:defRPr>
            </a:lvl1pPr>
          </a:lstStyle>
          <a:p>
            <a:pPr>
              <a:defRPr/>
            </a:pPr>
            <a:endParaRPr lang="en-US" dirty="0"/>
          </a:p>
        </p:txBody>
      </p:sp>
      <p:sp>
        <p:nvSpPr>
          <p:cNvPr id="18436" name="Rectangle 4"/>
          <p:cNvSpPr>
            <a:spLocks noGrp="1" noChangeArrowheads="1"/>
          </p:cNvSpPr>
          <p:nvPr>
            <p:ph type="ftr" sz="quarter" idx="2"/>
          </p:nvPr>
        </p:nvSpPr>
        <p:spPr bwMode="auto">
          <a:xfrm>
            <a:off x="0" y="8829019"/>
            <a:ext cx="3038161" cy="465781"/>
          </a:xfrm>
          <a:prstGeom prst="rect">
            <a:avLst/>
          </a:prstGeom>
          <a:noFill/>
          <a:ln w="9525">
            <a:noFill/>
            <a:miter lim="800000"/>
            <a:headEnd/>
            <a:tailEnd/>
          </a:ln>
          <a:effectLst/>
        </p:spPr>
        <p:txBody>
          <a:bodyPr vert="horz" wrap="square" lIns="93087" tIns="46543" rIns="93087" bIns="46543" numCol="1" anchor="b" anchorCtr="0" compatLnSpc="1">
            <a:prstTxWarp prst="textNoShape">
              <a:avLst/>
            </a:prstTxWarp>
          </a:bodyPr>
          <a:lstStyle>
            <a:lvl1pPr algn="l" eaLnBrk="1" hangingPunct="1">
              <a:lnSpc>
                <a:spcPct val="100000"/>
              </a:lnSpc>
              <a:spcAft>
                <a:spcPct val="0"/>
              </a:spcAft>
              <a:buClrTx/>
              <a:defRPr sz="1200" b="0">
                <a:latin typeface="Arial" charset="0"/>
                <a:cs typeface="+mn-cs"/>
              </a:defRPr>
            </a:lvl1pPr>
          </a:lstStyle>
          <a:p>
            <a:pPr>
              <a:defRPr/>
            </a:pPr>
            <a:endParaRPr lang="en-US" dirty="0"/>
          </a:p>
        </p:txBody>
      </p:sp>
      <p:sp>
        <p:nvSpPr>
          <p:cNvPr id="18437" name="Rectangle 5"/>
          <p:cNvSpPr>
            <a:spLocks noGrp="1" noChangeArrowheads="1"/>
          </p:cNvSpPr>
          <p:nvPr>
            <p:ph type="sldNum" sz="quarter" idx="3"/>
          </p:nvPr>
        </p:nvSpPr>
        <p:spPr bwMode="auto">
          <a:xfrm>
            <a:off x="3970634" y="8829019"/>
            <a:ext cx="3038161" cy="465781"/>
          </a:xfrm>
          <a:prstGeom prst="rect">
            <a:avLst/>
          </a:prstGeom>
          <a:noFill/>
          <a:ln w="9525">
            <a:noFill/>
            <a:miter lim="800000"/>
            <a:headEnd/>
            <a:tailEnd/>
          </a:ln>
          <a:effectLst/>
        </p:spPr>
        <p:txBody>
          <a:bodyPr vert="horz" wrap="square" lIns="93087" tIns="46543" rIns="93087" bIns="46543" numCol="1" anchor="b" anchorCtr="0" compatLnSpc="1">
            <a:prstTxWarp prst="textNoShape">
              <a:avLst/>
            </a:prstTxWarp>
          </a:bodyPr>
          <a:lstStyle>
            <a:lvl1pPr algn="r" eaLnBrk="1" hangingPunct="1">
              <a:lnSpc>
                <a:spcPct val="100000"/>
              </a:lnSpc>
              <a:spcAft>
                <a:spcPct val="0"/>
              </a:spcAft>
              <a:buClrTx/>
              <a:defRPr sz="1200" b="0">
                <a:latin typeface="Arial" charset="0"/>
                <a:cs typeface="+mn-cs"/>
              </a:defRPr>
            </a:lvl1pPr>
          </a:lstStyle>
          <a:p>
            <a:pPr>
              <a:defRPr/>
            </a:pPr>
            <a:fld id="{0E33232A-8F8E-4FC1-9304-2F1E2BD0C937}" type="slidenum">
              <a:rPr lang="en-US"/>
              <a:pPr>
                <a:defRPr/>
              </a:pPr>
              <a:t>‹#›</a:t>
            </a:fld>
            <a:endParaRPr lang="en-US" dirty="0"/>
          </a:p>
        </p:txBody>
      </p:sp>
    </p:spTree>
    <p:extLst>
      <p:ext uri="{BB962C8B-B14F-4D97-AF65-F5344CB8AC3E}">
        <p14:creationId xmlns:p14="http://schemas.microsoft.com/office/powerpoint/2010/main" val="32093629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161" cy="465781"/>
          </a:xfrm>
          <a:prstGeom prst="rect">
            <a:avLst/>
          </a:prstGeom>
          <a:noFill/>
          <a:ln w="9525">
            <a:noFill/>
            <a:miter lim="800000"/>
            <a:headEnd/>
            <a:tailEnd/>
          </a:ln>
          <a:effectLst/>
        </p:spPr>
        <p:txBody>
          <a:bodyPr vert="horz" wrap="square" lIns="93087" tIns="46543" rIns="93087" bIns="46543" numCol="1" anchor="t" anchorCtr="0" compatLnSpc="1">
            <a:prstTxWarp prst="textNoShape">
              <a:avLst/>
            </a:prstTxWarp>
          </a:bodyPr>
          <a:lstStyle>
            <a:lvl1pPr algn="l" eaLnBrk="1" hangingPunct="1">
              <a:lnSpc>
                <a:spcPct val="100000"/>
              </a:lnSpc>
              <a:spcAft>
                <a:spcPct val="0"/>
              </a:spcAft>
              <a:buClrTx/>
              <a:defRPr sz="1200" b="0">
                <a:latin typeface="Arial" charset="0"/>
                <a:cs typeface="+mn-cs"/>
              </a:defRPr>
            </a:lvl1pPr>
          </a:lstStyle>
          <a:p>
            <a:pPr>
              <a:defRPr/>
            </a:pPr>
            <a:endParaRPr lang="en-US" dirty="0"/>
          </a:p>
        </p:txBody>
      </p:sp>
      <p:sp>
        <p:nvSpPr>
          <p:cNvPr id="8195" name="Rectangle 3"/>
          <p:cNvSpPr>
            <a:spLocks noGrp="1" noChangeArrowheads="1"/>
          </p:cNvSpPr>
          <p:nvPr>
            <p:ph type="dt" idx="1"/>
          </p:nvPr>
        </p:nvSpPr>
        <p:spPr bwMode="auto">
          <a:xfrm>
            <a:off x="3970634" y="0"/>
            <a:ext cx="3038161" cy="465781"/>
          </a:xfrm>
          <a:prstGeom prst="rect">
            <a:avLst/>
          </a:prstGeom>
          <a:noFill/>
          <a:ln w="9525">
            <a:noFill/>
            <a:miter lim="800000"/>
            <a:headEnd/>
            <a:tailEnd/>
          </a:ln>
          <a:effectLst/>
        </p:spPr>
        <p:txBody>
          <a:bodyPr vert="horz" wrap="square" lIns="93087" tIns="46543" rIns="93087" bIns="46543" numCol="1" anchor="t" anchorCtr="0" compatLnSpc="1">
            <a:prstTxWarp prst="textNoShape">
              <a:avLst/>
            </a:prstTxWarp>
          </a:bodyPr>
          <a:lstStyle>
            <a:lvl1pPr algn="r" eaLnBrk="1" hangingPunct="1">
              <a:lnSpc>
                <a:spcPct val="100000"/>
              </a:lnSpc>
              <a:spcAft>
                <a:spcPct val="0"/>
              </a:spcAft>
              <a:buClrTx/>
              <a:defRPr sz="1200" b="0">
                <a:latin typeface="Arial" charset="0"/>
                <a:cs typeface="+mn-cs"/>
              </a:defRPr>
            </a:lvl1pPr>
          </a:lstStyle>
          <a:p>
            <a:pPr>
              <a:defRPr/>
            </a:pPr>
            <a:endParaRPr lang="en-US" dirty="0"/>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01362" y="4416111"/>
            <a:ext cx="5607678" cy="4184020"/>
          </a:xfrm>
          <a:prstGeom prst="rect">
            <a:avLst/>
          </a:prstGeom>
          <a:noFill/>
          <a:ln w="9525">
            <a:noFill/>
            <a:miter lim="800000"/>
            <a:headEnd/>
            <a:tailEnd/>
          </a:ln>
          <a:effectLst/>
        </p:spPr>
        <p:txBody>
          <a:bodyPr vert="horz" wrap="square" lIns="93087" tIns="46543" rIns="93087" bIns="4654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829019"/>
            <a:ext cx="3038161" cy="465781"/>
          </a:xfrm>
          <a:prstGeom prst="rect">
            <a:avLst/>
          </a:prstGeom>
          <a:noFill/>
          <a:ln w="9525">
            <a:noFill/>
            <a:miter lim="800000"/>
            <a:headEnd/>
            <a:tailEnd/>
          </a:ln>
          <a:effectLst/>
        </p:spPr>
        <p:txBody>
          <a:bodyPr vert="horz" wrap="square" lIns="93087" tIns="46543" rIns="93087" bIns="46543" numCol="1" anchor="b" anchorCtr="0" compatLnSpc="1">
            <a:prstTxWarp prst="textNoShape">
              <a:avLst/>
            </a:prstTxWarp>
          </a:bodyPr>
          <a:lstStyle>
            <a:lvl1pPr algn="l" eaLnBrk="1" hangingPunct="1">
              <a:lnSpc>
                <a:spcPct val="100000"/>
              </a:lnSpc>
              <a:spcAft>
                <a:spcPct val="0"/>
              </a:spcAft>
              <a:buClrTx/>
              <a:defRPr sz="1200" b="0">
                <a:latin typeface="Arial" charset="0"/>
                <a:cs typeface="+mn-cs"/>
              </a:defRPr>
            </a:lvl1pPr>
          </a:lstStyle>
          <a:p>
            <a:pPr>
              <a:defRPr/>
            </a:pPr>
            <a:endParaRPr lang="en-US" dirty="0"/>
          </a:p>
        </p:txBody>
      </p:sp>
      <p:sp>
        <p:nvSpPr>
          <p:cNvPr id="8199" name="Rectangle 7"/>
          <p:cNvSpPr>
            <a:spLocks noGrp="1" noChangeArrowheads="1"/>
          </p:cNvSpPr>
          <p:nvPr>
            <p:ph type="sldNum" sz="quarter" idx="5"/>
          </p:nvPr>
        </p:nvSpPr>
        <p:spPr bwMode="auto">
          <a:xfrm>
            <a:off x="3970634" y="8829019"/>
            <a:ext cx="3038161" cy="465781"/>
          </a:xfrm>
          <a:prstGeom prst="rect">
            <a:avLst/>
          </a:prstGeom>
          <a:noFill/>
          <a:ln w="9525">
            <a:noFill/>
            <a:miter lim="800000"/>
            <a:headEnd/>
            <a:tailEnd/>
          </a:ln>
          <a:effectLst/>
        </p:spPr>
        <p:txBody>
          <a:bodyPr vert="horz" wrap="square" lIns="93087" tIns="46543" rIns="93087" bIns="46543" numCol="1" anchor="b" anchorCtr="0" compatLnSpc="1">
            <a:prstTxWarp prst="textNoShape">
              <a:avLst/>
            </a:prstTxWarp>
          </a:bodyPr>
          <a:lstStyle>
            <a:lvl1pPr algn="r" eaLnBrk="1" hangingPunct="1">
              <a:lnSpc>
                <a:spcPct val="100000"/>
              </a:lnSpc>
              <a:spcAft>
                <a:spcPct val="0"/>
              </a:spcAft>
              <a:buClrTx/>
              <a:defRPr sz="1200" b="0">
                <a:latin typeface="Arial" charset="0"/>
                <a:cs typeface="+mn-cs"/>
              </a:defRPr>
            </a:lvl1pPr>
          </a:lstStyle>
          <a:p>
            <a:pPr>
              <a:defRPr/>
            </a:pPr>
            <a:fld id="{08615408-9F9A-4D44-A266-825ACE2E36EA}" type="slidenum">
              <a:rPr lang="en-US"/>
              <a:pPr>
                <a:defRPr/>
              </a:pPr>
              <a:t>‹#›</a:t>
            </a:fld>
            <a:endParaRPr lang="en-US" dirty="0"/>
          </a:p>
        </p:txBody>
      </p:sp>
    </p:spTree>
    <p:extLst>
      <p:ext uri="{BB962C8B-B14F-4D97-AF65-F5344CB8AC3E}">
        <p14:creationId xmlns:p14="http://schemas.microsoft.com/office/powerpoint/2010/main" val="3854889603"/>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POC: Proof of Concept</a:t>
            </a:r>
          </a:p>
          <a:p>
            <a:endParaRPr lang="en-US" dirty="0" smtClean="0"/>
          </a:p>
          <a:p>
            <a:r>
              <a:rPr lang="en-US" dirty="0" smtClean="0"/>
              <a:t>Critical</a:t>
            </a:r>
            <a:r>
              <a:rPr lang="en-US" baseline="0" dirty="0" smtClean="0"/>
              <a:t> Infrastructure Protection</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Humans are routers</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11</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MERS: Mobile Emergency</a:t>
            </a:r>
            <a:r>
              <a:rPr lang="en-US" baseline="0" dirty="0" smtClean="0"/>
              <a:t> Response Support set up usually near airports 12 hours after FEMA intervention</a:t>
            </a:r>
          </a:p>
          <a:p>
            <a:r>
              <a:rPr lang="en-US" baseline="0" dirty="0" smtClean="0"/>
              <a:t>MERS provides an IP voice gateway, use to expand smart phone P2P VOIP</a:t>
            </a:r>
          </a:p>
          <a:p>
            <a:endParaRPr lang="en-US" baseline="0" dirty="0" smtClean="0"/>
          </a:p>
          <a:p>
            <a:r>
              <a:rPr lang="en-US" baseline="0" dirty="0" smtClean="0"/>
              <a:t>IMAT: Incident Management Assistance Team</a:t>
            </a:r>
          </a:p>
          <a:p>
            <a:r>
              <a:rPr lang="en-US" baseline="0" dirty="0" smtClean="0"/>
              <a:t>IRCT: Incident Response Control </a:t>
            </a:r>
            <a:r>
              <a:rPr lang="en-US" baseline="0" dirty="0" err="1" smtClean="0"/>
              <a:t>Tream</a:t>
            </a:r>
            <a:endParaRPr lang="en-US" baseline="0" dirty="0" smtClean="0"/>
          </a:p>
          <a:p>
            <a:r>
              <a:rPr lang="en-US" dirty="0" smtClean="0"/>
              <a:t>FEMA IMAT, IRCT, and disaster response </a:t>
            </a:r>
            <a:r>
              <a:rPr lang="en-US" baseline="0" dirty="0" smtClean="0"/>
              <a:t>teams are first to deploy</a:t>
            </a:r>
          </a:p>
          <a:p>
            <a:r>
              <a:rPr lang="en-US" baseline="0" dirty="0" smtClean="0"/>
              <a:t>Perform infrastructure assessments and take fly-away packs with LMRs</a:t>
            </a:r>
          </a:p>
          <a:p>
            <a:endParaRPr lang="en-US" baseline="0" dirty="0" smtClean="0"/>
          </a:p>
          <a:p>
            <a:r>
              <a:rPr lang="en-US" dirty="0" smtClean="0"/>
              <a:t>Location of MERS</a:t>
            </a:r>
            <a:r>
              <a:rPr lang="en-US" baseline="0" dirty="0" smtClean="0"/>
              <a:t> </a:t>
            </a:r>
            <a:r>
              <a:rPr lang="en-US" dirty="0" err="1" smtClean="0"/>
              <a:t>comm</a:t>
            </a:r>
            <a:r>
              <a:rPr lang="en-US" baseline="0" dirty="0" smtClean="0"/>
              <a:t> vehicles broadcast over FM/AM radio</a:t>
            </a:r>
          </a:p>
          <a:p>
            <a:r>
              <a:rPr lang="en-US" baseline="0" dirty="0" smtClean="0"/>
              <a:t>Vehicles provide public </a:t>
            </a:r>
            <a:r>
              <a:rPr lang="en-US" baseline="0" dirty="0" err="1" smtClean="0"/>
              <a:t>wifi</a:t>
            </a:r>
            <a:endParaRPr lang="en-US" baseline="0" dirty="0" smtClean="0"/>
          </a:p>
          <a:p>
            <a:endParaRPr lang="en-US" baseline="0" dirty="0" smtClean="0"/>
          </a:p>
          <a:p>
            <a:r>
              <a:rPr lang="en-US" sz="1200" kern="1200" dirty="0" smtClean="0">
                <a:solidFill>
                  <a:schemeClr val="tx1"/>
                </a:solidFill>
                <a:latin typeface="Arial" charset="0"/>
                <a:ea typeface="+mn-ea"/>
                <a:cs typeface="+mn-cs"/>
              </a:rPr>
              <a:t>PPD-8: Presidential Policy Directive 8: National Preparedness</a:t>
            </a:r>
          </a:p>
          <a:p>
            <a:r>
              <a:rPr lang="en-US" dirty="0" smtClean="0"/>
              <a:t>SPAN most closely aligns with the response framework because it can be used to meet the immediate need for communication and information sharing during a natural disaster or terrorist event before traditional communication infrastructure can be fully recovered.</a:t>
            </a:r>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12</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MERS: Mobile Emergency</a:t>
            </a:r>
            <a:r>
              <a:rPr lang="en-US" baseline="0" dirty="0" smtClean="0"/>
              <a:t> Response Support set up usually near airports 12 hours after FEMA intervention</a:t>
            </a:r>
          </a:p>
          <a:p>
            <a:r>
              <a:rPr lang="en-US" baseline="0" dirty="0" smtClean="0"/>
              <a:t>MERS provides an IP voice gateway, use to expand smart phone P2P VOIP</a:t>
            </a:r>
          </a:p>
          <a:p>
            <a:endParaRPr lang="en-US" baseline="0" dirty="0" smtClean="0"/>
          </a:p>
          <a:p>
            <a:r>
              <a:rPr lang="en-US" baseline="0" dirty="0" smtClean="0"/>
              <a:t>IMAT: Incident Management Assistance Team</a:t>
            </a:r>
          </a:p>
          <a:p>
            <a:r>
              <a:rPr lang="en-US" baseline="0" dirty="0" smtClean="0"/>
              <a:t>IRCT: Incident Response Control </a:t>
            </a:r>
            <a:r>
              <a:rPr lang="en-US" baseline="0" dirty="0" err="1" smtClean="0"/>
              <a:t>Tream</a:t>
            </a:r>
            <a:endParaRPr lang="en-US" baseline="0" dirty="0" smtClean="0"/>
          </a:p>
          <a:p>
            <a:r>
              <a:rPr lang="en-US" dirty="0" smtClean="0"/>
              <a:t>FEMA IMAT, IRCT, and disaster response </a:t>
            </a:r>
            <a:r>
              <a:rPr lang="en-US" baseline="0" dirty="0" smtClean="0"/>
              <a:t>teams are first to deploy</a:t>
            </a:r>
          </a:p>
          <a:p>
            <a:r>
              <a:rPr lang="en-US" baseline="0" dirty="0" smtClean="0"/>
              <a:t>Perform infrastructure assessments and take fly-away packs with LMRs</a:t>
            </a:r>
          </a:p>
          <a:p>
            <a:endParaRPr lang="en-US" baseline="0" dirty="0" smtClean="0"/>
          </a:p>
          <a:p>
            <a:r>
              <a:rPr lang="en-US" dirty="0" smtClean="0"/>
              <a:t>Location of MERS</a:t>
            </a:r>
            <a:r>
              <a:rPr lang="en-US" baseline="0" dirty="0" smtClean="0"/>
              <a:t> </a:t>
            </a:r>
            <a:r>
              <a:rPr lang="en-US" dirty="0" err="1" smtClean="0"/>
              <a:t>comm</a:t>
            </a:r>
            <a:r>
              <a:rPr lang="en-US" baseline="0" dirty="0" smtClean="0"/>
              <a:t> vehicles broadcast over FM/AM radio</a:t>
            </a:r>
          </a:p>
          <a:p>
            <a:r>
              <a:rPr lang="en-US" baseline="0" dirty="0" smtClean="0"/>
              <a:t>Vehicles provide public </a:t>
            </a:r>
            <a:r>
              <a:rPr lang="en-US" baseline="0" dirty="0" err="1" smtClean="0"/>
              <a:t>wifi</a:t>
            </a:r>
            <a:endParaRPr lang="en-US" baseline="0" dirty="0" smtClean="0"/>
          </a:p>
          <a:p>
            <a:endParaRPr lang="en-US" baseline="0" dirty="0" smtClean="0"/>
          </a:p>
          <a:p>
            <a:r>
              <a:rPr lang="en-US" sz="1200" kern="1200" dirty="0" smtClean="0">
                <a:solidFill>
                  <a:schemeClr val="tx1"/>
                </a:solidFill>
                <a:latin typeface="Arial" charset="0"/>
                <a:ea typeface="+mn-ea"/>
                <a:cs typeface="+mn-cs"/>
              </a:rPr>
              <a:t>PPD-8: Presidential Policy Directive 8: National Preparedness</a:t>
            </a:r>
          </a:p>
          <a:p>
            <a:r>
              <a:rPr lang="en-US" dirty="0" smtClean="0"/>
              <a:t>SPAN most closely aligns with the response framework because it can be used to meet the immediate need for communication and information sharing during a natural disaster or terrorist event before traditional communication infrastructure can be fully recovered.</a:t>
            </a:r>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13</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Delay-tolerant</a:t>
            </a:r>
            <a:r>
              <a:rPr lang="en-US" baseline="0" dirty="0" smtClean="0"/>
              <a:t> networking</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14</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Washington Post, February 2008</a:t>
            </a:r>
          </a:p>
          <a:p>
            <a:endParaRPr lang="en-US" dirty="0" smtClean="0"/>
          </a:p>
          <a:p>
            <a:r>
              <a:rPr lang="en-US" dirty="0" smtClean="0"/>
              <a:t>In February 2008, authorities said that the project did not work as planned nor did it meet the needs of the U.S. Border Patrol. As a result, the deployment of about 100 miles (160 km) of virtual fence near Tucson, Yuma, Arizona, and El Paso, Texas is now projected to be completed by the end of 2011, rather than 2008.</a:t>
            </a:r>
          </a:p>
          <a:p>
            <a:endParaRPr lang="en-US" dirty="0" smtClean="0"/>
          </a:p>
          <a:p>
            <a:endParaRPr lang="en-US" dirty="0" smtClean="0"/>
          </a:p>
          <a:p>
            <a:r>
              <a:rPr lang="en-US" dirty="0" smtClean="0"/>
              <a:t>Associated Press</a:t>
            </a:r>
            <a:r>
              <a:rPr lang="en-US" smtClean="0"/>
              <a:t>, January</a:t>
            </a:r>
            <a:r>
              <a:rPr lang="en-US" baseline="0" smtClean="0"/>
              <a:t> 2011</a:t>
            </a:r>
            <a:endParaRPr lang="en-US" dirty="0" smtClean="0"/>
          </a:p>
          <a:p>
            <a:endParaRPr lang="en-US" dirty="0" smtClean="0"/>
          </a:p>
          <a:p>
            <a:r>
              <a:rPr lang="en-US" dirty="0" smtClean="0"/>
              <a:t>The Obama administration officially has ended a high-tech southern border fence boondoggle that cost taxpayers about $1 billion.</a:t>
            </a:r>
          </a:p>
          <a:p>
            <a:r>
              <a:rPr lang="en-US" dirty="0" smtClean="0"/>
              <a:t>Homeland Security Secretary Janet Napolitano says proven technology will be used in the future. She says technology will be tailored to local terrain and population density.</a:t>
            </a:r>
          </a:p>
          <a:p>
            <a:r>
              <a:rPr lang="en-US" dirty="0" smtClean="0"/>
              <a:t>Napolitano said Friday there is no "one-size-fits-all" solution to the country's border security needs.</a:t>
            </a:r>
          </a:p>
          <a:p>
            <a:r>
              <a:rPr lang="en-US" dirty="0" smtClean="0"/>
              <a:t>Congress ordered the high-tech fence in 2006 (under the Bush</a:t>
            </a:r>
            <a:r>
              <a:rPr lang="en-US" baseline="0" dirty="0" smtClean="0"/>
              <a:t> Administration) </a:t>
            </a:r>
            <a:r>
              <a:rPr lang="en-US" dirty="0" smtClean="0"/>
              <a:t>amid a clamor for more border security. The project yielded only 53 miles of protection.</a:t>
            </a:r>
          </a:p>
          <a:p>
            <a:endParaRPr lang="en-US" dirty="0" smtClean="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15</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 source from the Associated Press</a:t>
            </a:r>
          </a:p>
          <a:p>
            <a:r>
              <a:rPr lang="en-US" dirty="0" smtClean="0"/>
              <a:t>Picture from: http://</a:t>
            </a:r>
            <a:r>
              <a:rPr lang="en-US" dirty="0" err="1" smtClean="0"/>
              <a:t>www.cleveland.com</a:t>
            </a:r>
            <a:r>
              <a:rPr lang="en-US" dirty="0" smtClean="0"/>
              <a:t>/nation/</a:t>
            </a:r>
            <a:r>
              <a:rPr lang="en-US" dirty="0" err="1" smtClean="0"/>
              <a:t>index.ssf</a:t>
            </a:r>
            <a:r>
              <a:rPr lang="en-US" dirty="0" smtClean="0"/>
              <a:t>/2010/02/</a:t>
            </a:r>
            <a:r>
              <a:rPr lang="en-US" dirty="0" err="1" smtClean="0"/>
              <a:t>border_fence_plagued_by_glitch.html</a:t>
            </a:r>
            <a:endParaRPr lang="en-US" dirty="0" smtClean="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16</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Serval</a:t>
            </a:r>
            <a:r>
              <a:rPr lang="en-US" dirty="0" smtClean="0"/>
              <a:t> Mesh</a:t>
            </a:r>
            <a:r>
              <a:rPr lang="en-US" baseline="0" dirty="0" smtClean="0"/>
              <a:t> Data Protocol (MDP) </a:t>
            </a:r>
            <a:r>
              <a:rPr lang="en-US" dirty="0" smtClean="0"/>
              <a:t>known-issue, currently being</a:t>
            </a:r>
            <a:r>
              <a:rPr lang="en-US" baseline="0" dirty="0" smtClean="0"/>
              <a:t> addressed</a:t>
            </a:r>
          </a:p>
          <a:p>
            <a:endParaRPr lang="en-US" baseline="0" dirty="0" smtClean="0"/>
          </a:p>
          <a:p>
            <a:r>
              <a:rPr lang="en-US" baseline="0" dirty="0" err="1" smtClean="0"/>
              <a:t>Diffie-Hellmen</a:t>
            </a:r>
            <a:r>
              <a:rPr lang="en-US" baseline="0" dirty="0" smtClean="0"/>
              <a:t> should be performed over private channel.</a:t>
            </a:r>
          </a:p>
          <a:p>
            <a:r>
              <a:rPr lang="en-US" baseline="0" dirty="0" smtClean="0"/>
              <a:t>Private channel requires trusted wired connection or pre-existing encryption mechanism</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17</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18</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19</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20</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Wireless mode: Ad-Hoc,</a:t>
            </a:r>
            <a:r>
              <a:rPr lang="en-US" baseline="0" dirty="0" smtClean="0"/>
              <a:t> </a:t>
            </a:r>
            <a:r>
              <a:rPr lang="en-US" dirty="0" smtClean="0"/>
              <a:t>Managed (client),</a:t>
            </a:r>
            <a:r>
              <a:rPr lang="en-US" baseline="0" dirty="0" smtClean="0"/>
              <a:t> </a:t>
            </a:r>
            <a:r>
              <a:rPr lang="en-US" dirty="0" smtClean="0"/>
              <a:t>Master (AP), Repeater,</a:t>
            </a:r>
            <a:r>
              <a:rPr lang="en-US" baseline="0" dirty="0" smtClean="0"/>
              <a:t> </a:t>
            </a:r>
            <a:r>
              <a:rPr lang="en-US" dirty="0" smtClean="0"/>
              <a:t>Secondary,</a:t>
            </a:r>
            <a:r>
              <a:rPr lang="en-US" baseline="0" dirty="0" smtClean="0"/>
              <a:t> </a:t>
            </a:r>
            <a:r>
              <a:rPr lang="en-US" dirty="0" smtClean="0"/>
              <a:t>Monitor, Promiscuous (like Monitor but only for associated networks)</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21</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/drivers/net/wireless/</a:t>
            </a:r>
            <a:r>
              <a:rPr lang="en-US" dirty="0" err="1" smtClean="0"/>
              <a:t>bcmdhd</a:t>
            </a:r>
            <a:r>
              <a:rPr lang="en-US" dirty="0" smtClean="0"/>
              <a:t>/wl_cfg80211.c</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22</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 Network Area Translation</a:t>
            </a:r>
          </a:p>
          <a:p>
            <a:endParaRPr lang="en-US" baseline="0" dirty="0" smtClean="0"/>
          </a:p>
          <a:p>
            <a:r>
              <a:rPr lang="en-US" dirty="0" smtClean="0"/>
              <a:t>The Point-to-Point Tunneling Protocol (PPTP) is a method for implementing virtual private networks. PPTP uses a control channel over TCP and a GRE tunnel operating to encapsulate PPP packets.</a:t>
            </a:r>
          </a:p>
          <a:p>
            <a:r>
              <a:rPr lang="en-US" dirty="0" smtClean="0"/>
              <a:t>Many different Mobile phones with Android as operating system support PPTP as well.</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Android devices filter out UDP broadcasts when the screen is off</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2000" dirty="0" err="1" smtClean="0"/>
              <a:t>WifiManager.WifiLock</a:t>
            </a:r>
            <a:r>
              <a:rPr lang="en-US" sz="2000" dirty="0" smtClean="0"/>
              <a:t> doesn’t help</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Set </a:t>
            </a:r>
            <a:r>
              <a:rPr lang="en-US" sz="1200" dirty="0" err="1" smtClean="0"/>
              <a:t>dhd_pkt_filter_enabled</a:t>
            </a:r>
            <a:r>
              <a:rPr lang="en-US" sz="1200" dirty="0" smtClean="0"/>
              <a:t>=0 when loading </a:t>
            </a:r>
            <a:r>
              <a:rPr lang="en-US" sz="1200" dirty="0" err="1" smtClean="0"/>
              <a:t>wifi</a:t>
            </a:r>
            <a:r>
              <a:rPr lang="en-US" sz="1200" dirty="0" smtClean="0"/>
              <a:t> kernel module</a:t>
            </a:r>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23</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24</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dBm</a:t>
            </a:r>
            <a:r>
              <a:rPr lang="en-US" dirty="0" smtClean="0"/>
              <a:t> is an abbreviation for the power ratio in decibels (dB) of the measured power referenced to one </a:t>
            </a:r>
            <a:r>
              <a:rPr lang="en-US" dirty="0" err="1" smtClean="0"/>
              <a:t>milliwatt</a:t>
            </a:r>
            <a:r>
              <a:rPr lang="en-US" dirty="0" smtClean="0"/>
              <a:t> (</a:t>
            </a:r>
            <a:r>
              <a:rPr lang="en-US" dirty="0" err="1" smtClean="0"/>
              <a:t>mW</a:t>
            </a:r>
            <a:r>
              <a:rPr lang="en-US" dirty="0" smtClean="0"/>
              <a:t>)</a:t>
            </a:r>
          </a:p>
          <a:p>
            <a:endParaRPr lang="en-US" dirty="0" smtClean="0"/>
          </a:p>
          <a:p>
            <a:r>
              <a:rPr lang="en-US" dirty="0" smtClean="0"/>
              <a:t>LTE: Long Term Evolution</a:t>
            </a:r>
          </a:p>
          <a:p>
            <a:endParaRPr lang="en-US" dirty="0" smtClean="0"/>
          </a:p>
          <a:p>
            <a:r>
              <a:rPr lang="en-US" dirty="0" smtClean="0"/>
              <a:t>ASUS Transformer Prime</a:t>
            </a:r>
          </a:p>
          <a:p>
            <a:r>
              <a:rPr lang="en-US" dirty="0" smtClean="0"/>
              <a:t>Approx. 90 ft. line of sight range outdoors in wide open area</a:t>
            </a:r>
          </a:p>
          <a:p>
            <a:r>
              <a:rPr lang="en-US" dirty="0" smtClean="0"/>
              <a:t>Metal case </a:t>
            </a:r>
            <a:r>
              <a:rPr lang="en-US" baseline="0" dirty="0" smtClean="0"/>
              <a:t>interferes with transmission and reception</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25</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TTL</a:t>
            </a:r>
            <a:r>
              <a:rPr lang="en-US" baseline="0" dirty="0" smtClean="0"/>
              <a:t> for broadcasts</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26</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DSR: Dynamic Source Routing</a:t>
            </a:r>
          </a:p>
          <a:p>
            <a:r>
              <a:rPr lang="en-US" dirty="0" smtClean="0"/>
              <a:t>AODV: Ad-hoc On-Demand Distance Vector routing</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27</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28</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Attempt to employ strategies in order until options exhausted</a:t>
            </a:r>
          </a:p>
          <a:p>
            <a:endParaRPr lang="en-US" dirty="0" smtClean="0"/>
          </a:p>
          <a:p>
            <a:r>
              <a:rPr lang="en-US" dirty="0" smtClean="0"/>
              <a:t>TLS: Transport Layer Security</a:t>
            </a:r>
          </a:p>
          <a:p>
            <a:endParaRPr lang="en-US" dirty="0" smtClean="0"/>
          </a:p>
          <a:p>
            <a:r>
              <a:rPr lang="en-US" dirty="0" smtClean="0"/>
              <a:t>TLS uses public/private key encryption to share a symmetric session key used to encrypt session data. </a:t>
            </a:r>
          </a:p>
          <a:p>
            <a:r>
              <a:rPr lang="en-US" dirty="0" smtClean="0"/>
              <a:t>This helps improve performance and efficiency since symmetric key encryption takes less cycles than asymmetric encryption.</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29</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30</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a:t>
            </a:r>
            <a:r>
              <a:rPr lang="en-US" baseline="0" dirty="0" smtClean="0"/>
              <a:t> MITRE version focused on security</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31</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Fellowship of Christian Athletes</a:t>
            </a:r>
          </a:p>
          <a:p>
            <a:r>
              <a:rPr lang="en-US" dirty="0" smtClean="0"/>
              <a:t>Royals Kaufman Stadium</a:t>
            </a:r>
          </a:p>
          <a:p>
            <a:r>
              <a:rPr lang="en-US" dirty="0" smtClean="0"/>
              <a:t>Chiefs Arrowhead</a:t>
            </a:r>
            <a:r>
              <a:rPr lang="en-US" baseline="0" dirty="0" smtClean="0"/>
              <a:t> Stadium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32</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33</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RAID:</a:t>
            </a:r>
            <a:r>
              <a:rPr lang="en-US" baseline="0" dirty="0" smtClean="0"/>
              <a:t> Redundant Array of Independent Disks</a:t>
            </a:r>
          </a:p>
          <a:p>
            <a:endParaRPr lang="en-US" b="0" dirty="0" smtClean="0"/>
          </a:p>
          <a:p>
            <a:r>
              <a:rPr lang="en-US" b="0" dirty="0" err="1" smtClean="0"/>
              <a:t>SETI@home</a:t>
            </a:r>
            <a:r>
              <a:rPr lang="en-US" b="0" dirty="0" smtClean="0"/>
              <a:t>:</a:t>
            </a:r>
            <a:r>
              <a:rPr lang="en-US" b="0" baseline="0" dirty="0" smtClean="0"/>
              <a:t> Search for Extra-Terrestrial Intelligence</a:t>
            </a:r>
          </a:p>
          <a:p>
            <a:r>
              <a:rPr lang="en-US" b="0" dirty="0" err="1" smtClean="0"/>
              <a:t>Folding@home</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34</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35</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36</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37</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Topology</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38</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39</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TTL=2</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40</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5</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TTL=2</a:t>
            </a:r>
          </a:p>
          <a:p>
            <a:r>
              <a:rPr lang="en-US" dirty="0" smtClean="0"/>
              <a:t>Assumes B</a:t>
            </a:r>
            <a:r>
              <a:rPr lang="en-US" baseline="0" dirty="0" smtClean="0"/>
              <a:t> and C are symmetric neighbors</a:t>
            </a:r>
          </a:p>
          <a:p>
            <a:r>
              <a:rPr lang="en-US" baseline="0" dirty="0" smtClean="0"/>
              <a:t>Global topology info is &gt; 2 hops away</a:t>
            </a:r>
          </a:p>
          <a:p>
            <a:r>
              <a:rPr lang="en-US" baseline="0" dirty="0" smtClean="0"/>
              <a:t>MPRs are not always chosen if network is small</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41</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42</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Layer 2 (</a:t>
            </a:r>
            <a:r>
              <a:rPr lang="en-US" baseline="0" dirty="0" err="1" smtClean="0"/>
              <a:t>ethernet</a:t>
            </a:r>
            <a:r>
              <a:rPr lang="en-US" baseline="0" dirty="0" smtClean="0"/>
              <a:t>) implementation: batman-</a:t>
            </a:r>
            <a:r>
              <a:rPr lang="en-US" baseline="0" dirty="0" err="1" smtClean="0"/>
              <a:t>adv</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43</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ECC: Elliptic</a:t>
            </a:r>
            <a:r>
              <a:rPr lang="en-US" baseline="0" dirty="0" smtClean="0"/>
              <a:t> Curve Cryptography</a:t>
            </a:r>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44</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tinc</a:t>
            </a:r>
            <a:r>
              <a:rPr lang="en-US" sz="1200" dirty="0" smtClean="0"/>
              <a:t> runs as a daemon process that opens and manages the </a:t>
            </a:r>
            <a:r>
              <a:rPr lang="en-US" sz="1200" dirty="0" err="1" smtClean="0"/>
              <a:t>tun</a:t>
            </a:r>
            <a:r>
              <a:rPr lang="en-US" sz="1200" dirty="0" smtClean="0"/>
              <a:t> virtual network device.</a:t>
            </a:r>
          </a:p>
          <a:p>
            <a:endParaRPr lang="en-US" sz="1200" dirty="0" smtClean="0"/>
          </a:p>
          <a:p>
            <a:r>
              <a:rPr lang="en-US" sz="1200" dirty="0" smtClean="0"/>
              <a:t>Packets are routed across the mesh based on each Node’s routing table entries.</a:t>
            </a:r>
          </a:p>
          <a:p>
            <a:endParaRPr lang="en-US" sz="1200" dirty="0" smtClean="0"/>
          </a:p>
          <a:p>
            <a:r>
              <a:rPr lang="en-US" sz="1200" dirty="0" smtClean="0"/>
              <a:t>The proactive routing protocol runs as a daemon process and updates the routing table on each device.</a:t>
            </a:r>
          </a:p>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45</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46</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47</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WRT: Linksys WRT54G series (including the WRT54GL and WRT54GS)</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48</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49</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6</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PSTN: Public Switched Telephone Network</a:t>
            </a:r>
          </a:p>
          <a:p>
            <a:r>
              <a:rPr lang="en-US" dirty="0" smtClean="0"/>
              <a:t>AP: Access</a:t>
            </a:r>
            <a:r>
              <a:rPr lang="en-US" baseline="0" dirty="0" smtClean="0"/>
              <a:t> Point</a:t>
            </a:r>
            <a:endParaRPr lang="en-US" dirty="0" smtClean="0"/>
          </a:p>
          <a:p>
            <a:r>
              <a:rPr lang="en-US" dirty="0" smtClean="0"/>
              <a:t>P2P: Peer to Peer</a:t>
            </a:r>
          </a:p>
          <a:p>
            <a:r>
              <a:rPr lang="en-US" dirty="0" smtClean="0"/>
              <a:t>MITM:</a:t>
            </a:r>
            <a:r>
              <a:rPr lang="en-US" baseline="0" dirty="0" smtClean="0"/>
              <a:t> Man in the Middle</a:t>
            </a:r>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7</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8</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9</a:t>
            </a:fld>
            <a:endParaRPr lang="en-US" dirty="0"/>
          </a:p>
        </p:txBody>
      </p:sp>
    </p:spTree>
    <p:extLst>
      <p:ext uri="{BB962C8B-B14F-4D97-AF65-F5344CB8AC3E}">
        <p14:creationId xmlns:p14="http://schemas.microsoft.com/office/powerpoint/2010/main" val="173838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615408-9F9A-4D44-A266-825ACE2E36EA}" type="slidenum">
              <a:rPr lang="en-US" smtClean="0"/>
              <a:pPr>
                <a:defRPr/>
              </a:pPr>
              <a:t>10</a:t>
            </a:fld>
            <a:endParaRPr lang="en-US" dirty="0"/>
          </a:p>
        </p:txBody>
      </p:sp>
    </p:spTree>
    <p:extLst>
      <p:ext uri="{BB962C8B-B14F-4D97-AF65-F5344CB8AC3E}">
        <p14:creationId xmlns:p14="http://schemas.microsoft.com/office/powerpoint/2010/main" val="173838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 Id="rId3"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2"/>
          <p:cNvSpPr>
            <a:spLocks noChangeArrowheads="1"/>
          </p:cNvSpPr>
          <p:nvPr/>
        </p:nvSpPr>
        <p:spPr bwMode="auto">
          <a:xfrm>
            <a:off x="2020888" y="0"/>
            <a:ext cx="341312" cy="685800"/>
          </a:xfrm>
          <a:prstGeom prst="rect">
            <a:avLst/>
          </a:prstGeom>
          <a:solidFill>
            <a:srgbClr val="FDAA03"/>
          </a:solidFill>
          <a:ln w="9525">
            <a:noFill/>
            <a:miter lim="800000"/>
            <a:headEnd/>
            <a:tailEnd/>
          </a:ln>
          <a:effectLst/>
        </p:spPr>
        <p:txBody>
          <a:bodyPr wrap="none" anchor="ctr"/>
          <a:lstStyle/>
          <a:p>
            <a:pPr algn="ctr" eaLnBrk="0" hangingPunct="0">
              <a:lnSpc>
                <a:spcPts val="2500"/>
              </a:lnSpc>
              <a:spcAft>
                <a:spcPts val="1000"/>
              </a:spcAft>
              <a:buClr>
                <a:srgbClr val="FDAA03"/>
              </a:buClr>
              <a:defRPr/>
            </a:pPr>
            <a:endParaRPr lang="en-US" dirty="0">
              <a:cs typeface="+mn-cs"/>
            </a:endParaRPr>
          </a:p>
        </p:txBody>
      </p:sp>
      <p:sp>
        <p:nvSpPr>
          <p:cNvPr id="6" name="Rectangle 3"/>
          <p:cNvSpPr>
            <a:spLocks noChangeArrowheads="1"/>
          </p:cNvSpPr>
          <p:nvPr/>
        </p:nvSpPr>
        <p:spPr bwMode="auto">
          <a:xfrm>
            <a:off x="2362200" y="0"/>
            <a:ext cx="6781800" cy="990600"/>
          </a:xfrm>
          <a:prstGeom prst="rect">
            <a:avLst/>
          </a:prstGeom>
          <a:solidFill>
            <a:srgbClr val="003399"/>
          </a:solidFill>
          <a:ln w="9525">
            <a:noFill/>
            <a:miter lim="800000"/>
            <a:headEnd/>
            <a:tailEnd/>
          </a:ln>
          <a:effectLst/>
        </p:spPr>
        <p:txBody>
          <a:bodyPr wrap="none" anchor="ctr"/>
          <a:lstStyle/>
          <a:p>
            <a:pPr algn="ctr" eaLnBrk="0" hangingPunct="0">
              <a:lnSpc>
                <a:spcPts val="2500"/>
              </a:lnSpc>
              <a:spcAft>
                <a:spcPts val="1000"/>
              </a:spcAft>
              <a:buClr>
                <a:srgbClr val="FDAA03"/>
              </a:buClr>
              <a:defRPr/>
            </a:pPr>
            <a:endParaRPr lang="en-US" dirty="0">
              <a:cs typeface="+mn-cs"/>
            </a:endParaRPr>
          </a:p>
        </p:txBody>
      </p:sp>
      <p:pic>
        <p:nvPicPr>
          <p:cNvPr id="8" name="Picture 17" descr="DHS_2x3.emf"/>
          <p:cNvPicPr>
            <a:picLocks noChangeAspect="1"/>
          </p:cNvPicPr>
          <p:nvPr/>
        </p:nvPicPr>
        <p:blipFill>
          <a:blip r:embed="rId2" cstate="print"/>
          <a:srcRect/>
          <a:stretch>
            <a:fillRect/>
          </a:stretch>
        </p:blipFill>
        <p:spPr bwMode="auto">
          <a:xfrm>
            <a:off x="98425" y="6132513"/>
            <a:ext cx="1924050" cy="596900"/>
          </a:xfrm>
          <a:prstGeom prst="rect">
            <a:avLst/>
          </a:prstGeom>
          <a:noFill/>
          <a:ln w="9525">
            <a:noFill/>
            <a:miter lim="800000"/>
            <a:headEnd/>
            <a:tailEnd/>
          </a:ln>
        </p:spPr>
      </p:pic>
      <p:pic>
        <p:nvPicPr>
          <p:cNvPr id="9" name="Picture 18" descr="SEDI_PPT.emf"/>
          <p:cNvPicPr>
            <a:picLocks noChangeAspect="1"/>
          </p:cNvPicPr>
          <p:nvPr/>
        </p:nvPicPr>
        <p:blipFill>
          <a:blip r:embed="rId3" cstate="print"/>
          <a:srcRect/>
          <a:stretch>
            <a:fillRect/>
          </a:stretch>
        </p:blipFill>
        <p:spPr bwMode="auto">
          <a:xfrm>
            <a:off x="7269163" y="1090613"/>
            <a:ext cx="1738312" cy="738187"/>
          </a:xfrm>
          <a:prstGeom prst="rect">
            <a:avLst/>
          </a:prstGeom>
          <a:noFill/>
          <a:ln w="9525">
            <a:noFill/>
            <a:miter lim="800000"/>
            <a:headEnd/>
            <a:tailEnd/>
          </a:ln>
        </p:spPr>
      </p:pic>
      <p:sp>
        <p:nvSpPr>
          <p:cNvPr id="5124" name="Rectangle 4"/>
          <p:cNvSpPr>
            <a:spLocks noGrp="1" noChangeArrowheads="1"/>
          </p:cNvSpPr>
          <p:nvPr>
            <p:ph type="subTitle" idx="1"/>
          </p:nvPr>
        </p:nvSpPr>
        <p:spPr>
          <a:xfrm>
            <a:off x="2133600" y="4189413"/>
            <a:ext cx="4602163" cy="763587"/>
          </a:xfrm>
        </p:spPr>
        <p:txBody>
          <a:bodyPr/>
          <a:lstStyle>
            <a:lvl1pPr marL="0" indent="0">
              <a:buFont typeface="Wingdings" pitchFamily="2" charset="2"/>
              <a:buNone/>
              <a:defRPr b="0"/>
            </a:lvl1pPr>
          </a:lstStyle>
          <a:p>
            <a:r>
              <a:rPr lang="en-US" altLang="en-US" smtClean="0"/>
              <a:t>Click to edit Master subtitle style</a:t>
            </a:r>
            <a:endParaRPr lang="en-US" altLang="en-US" dirty="0"/>
          </a:p>
        </p:txBody>
      </p:sp>
      <p:sp>
        <p:nvSpPr>
          <p:cNvPr id="5129" name="Rectangle 9"/>
          <p:cNvSpPr>
            <a:spLocks noGrp="1" noChangeArrowheads="1"/>
          </p:cNvSpPr>
          <p:nvPr>
            <p:ph type="ctrTitle" sz="quarter"/>
          </p:nvPr>
        </p:nvSpPr>
        <p:spPr>
          <a:xfrm>
            <a:off x="2133600" y="2286000"/>
            <a:ext cx="6477000" cy="1143000"/>
          </a:xfrm>
        </p:spPr>
        <p:txBody>
          <a:bodyPr anchor="ctr"/>
          <a:lstStyle>
            <a:lvl1pPr>
              <a:lnSpc>
                <a:spcPts val="4400"/>
              </a:lnSpc>
              <a:defRPr sz="3600">
                <a:solidFill>
                  <a:schemeClr val="tx1"/>
                </a:solidFill>
              </a:defRPr>
            </a:lvl1pPr>
          </a:lstStyle>
          <a:p>
            <a:r>
              <a:rPr lang="en-US" dirty="0" smtClean="0"/>
              <a:t>Click to edit Master title style</a:t>
            </a:r>
            <a:endParaRPr lang="en-US" dirty="0"/>
          </a:p>
        </p:txBody>
      </p:sp>
      <p:sp>
        <p:nvSpPr>
          <p:cNvPr id="10" name="Text Box 34"/>
          <p:cNvSpPr txBox="1">
            <a:spLocks noChangeArrowheads="1"/>
          </p:cNvSpPr>
          <p:nvPr userDrawn="1"/>
        </p:nvSpPr>
        <p:spPr bwMode="auto">
          <a:xfrm>
            <a:off x="3373120" y="6287863"/>
            <a:ext cx="5594669" cy="415498"/>
          </a:xfrm>
          <a:prstGeom prst="rect">
            <a:avLst/>
          </a:prstGeom>
          <a:noFill/>
          <a:ln w="9525">
            <a:noFill/>
            <a:miter lim="800000"/>
            <a:headEnd/>
            <a:tailEnd/>
          </a:ln>
          <a:effectLst/>
        </p:spPr>
        <p:txBody>
          <a:bodyPr wrap="square" lIns="45720" rIns="45720">
            <a:spAutoFit/>
          </a:bodyPr>
          <a:lstStyle/>
          <a:p>
            <a:pPr algn="just" eaLnBrk="0" hangingPunct="0">
              <a:defRPr/>
            </a:pPr>
            <a:r>
              <a:rPr lang="en-US" altLang="en-US" sz="700" b="0" kern="1200" dirty="0" smtClean="0">
                <a:solidFill>
                  <a:schemeClr val="tx1"/>
                </a:solidFill>
                <a:latin typeface="Arial" charset="0"/>
                <a:ea typeface="+mn-ea"/>
                <a:cs typeface="Arial" charset="0"/>
              </a:rPr>
              <a:t>©2012 The MITRE Corporation. All rights reserved. Approved for Public Release: 12-4645. Distribution Unlimited.</a:t>
            </a:r>
            <a:r>
              <a:rPr lang="en-US" altLang="en-US" sz="700" b="0" kern="1200" baseline="0" dirty="0" smtClean="0">
                <a:solidFill>
                  <a:schemeClr val="tx1"/>
                </a:solidFill>
                <a:latin typeface="Arial" charset="0"/>
                <a:ea typeface="+mn-ea"/>
                <a:cs typeface="Arial" charset="0"/>
              </a:rPr>
              <a:t> </a:t>
            </a:r>
            <a:r>
              <a:rPr lang="en-US" altLang="en-US" sz="700" b="0" kern="1200" dirty="0" smtClean="0">
                <a:solidFill>
                  <a:schemeClr val="tx1"/>
                </a:solidFill>
                <a:latin typeface="Arial" charset="0"/>
                <a:ea typeface="+mn-ea"/>
                <a:cs typeface="Arial" charset="0"/>
              </a:rPr>
              <a:t>The U.S. Department of Homeland Security (DHS) sponsored the production of</a:t>
            </a:r>
            <a:r>
              <a:rPr lang="en-US" altLang="en-US" sz="700" b="0" kern="1200" baseline="0" dirty="0" smtClean="0">
                <a:solidFill>
                  <a:schemeClr val="tx1"/>
                </a:solidFill>
                <a:latin typeface="Arial" charset="0"/>
                <a:ea typeface="+mn-ea"/>
                <a:cs typeface="Arial" charset="0"/>
              </a:rPr>
              <a:t> </a:t>
            </a:r>
            <a:r>
              <a:rPr lang="en-US" altLang="en-US" sz="700" b="0" kern="1200" dirty="0" smtClean="0">
                <a:solidFill>
                  <a:schemeClr val="tx1"/>
                </a:solidFill>
                <a:latin typeface="Arial" charset="0"/>
                <a:ea typeface="+mn-ea"/>
                <a:cs typeface="Arial" charset="0"/>
              </a:rPr>
              <a:t>this material under Contract No. HSHQDC-09-D-00001 with The MITRE Corporation.</a:t>
            </a:r>
            <a:r>
              <a:rPr lang="en-US" altLang="en-US" sz="700" b="0" kern="1200" baseline="0" dirty="0" smtClean="0">
                <a:solidFill>
                  <a:schemeClr val="tx1"/>
                </a:solidFill>
                <a:latin typeface="Arial" charset="0"/>
                <a:ea typeface="+mn-ea"/>
                <a:cs typeface="Arial" charset="0"/>
              </a:rPr>
              <a:t> </a:t>
            </a:r>
            <a:r>
              <a:rPr lang="en-US" altLang="en-US" sz="700" b="0" kern="1200" dirty="0" smtClean="0">
                <a:solidFill>
                  <a:schemeClr val="tx1"/>
                </a:solidFill>
                <a:latin typeface="Arial" charset="0"/>
                <a:ea typeface="+mn-ea"/>
                <a:cs typeface="Arial" charset="0"/>
              </a:rPr>
              <a:t>HS SEDI is a trademark of the DHS. The HS SEDI FFRDC is managed and operated by The MITRE</a:t>
            </a:r>
            <a:r>
              <a:rPr lang="en-US" altLang="en-US" sz="700" b="0" kern="1200" baseline="0" dirty="0" smtClean="0">
                <a:solidFill>
                  <a:schemeClr val="tx1"/>
                </a:solidFill>
                <a:latin typeface="Arial" charset="0"/>
                <a:ea typeface="+mn-ea"/>
                <a:cs typeface="Arial" charset="0"/>
              </a:rPr>
              <a:t> Corporation for the DHS.</a:t>
            </a:r>
            <a:endParaRPr lang="en-US" altLang="en-US" sz="700" b="0" kern="1200" dirty="0">
              <a:solidFill>
                <a:schemeClr val="tx1"/>
              </a:solidFill>
              <a:latin typeface="Arial" charset="0"/>
              <a:ea typeface="+mn-ea"/>
              <a:cs typeface="Arial"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buFont typeface="Arial" pitchFamily="34" charset="0"/>
              <a:buChar char="■"/>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Slide Number Placeholder 3"/>
          <p:cNvSpPr>
            <a:spLocks noGrp="1"/>
          </p:cNvSpPr>
          <p:nvPr>
            <p:ph type="sldNum" sz="quarter" idx="10"/>
          </p:nvPr>
        </p:nvSpPr>
        <p:spPr/>
        <p:txBody>
          <a:bodyPr/>
          <a:lstStyle>
            <a:lvl1pPr>
              <a:defRPr>
                <a:solidFill>
                  <a:schemeClr val="tx2">
                    <a:lumMod val="75000"/>
                  </a:schemeClr>
                </a:solidFill>
              </a:defRPr>
            </a:lvl1pPr>
          </a:lstStyle>
          <a:p>
            <a:pPr>
              <a:defRPr/>
            </a:pPr>
            <a:fld id="{6C818E5C-7AC6-4A53-AD18-ED9E60F1B6E2}"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32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pPr>
              <a:defRPr/>
            </a:pPr>
            <a:fld id="{62AA3D23-7186-4671-906E-54E054F1804F}"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4350" y="381000"/>
            <a:ext cx="7162800" cy="5334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71499" y="1343025"/>
            <a:ext cx="3844925" cy="4752975"/>
          </a:xfrm>
        </p:spPr>
        <p:txBody>
          <a:bodyPr/>
          <a:lstStyle>
            <a:lvl1pPr>
              <a:buFont typeface="Arial" pitchFamily="34" charset="0"/>
              <a:buChar char="■"/>
              <a:defRPr sz="1800">
                <a:latin typeface="Arial" pitchFamily="34" charset="0"/>
                <a:cs typeface="Arial" pitchFamily="34" charset="0"/>
              </a:defRPr>
            </a:lvl1pPr>
            <a:lvl2pPr>
              <a:defRPr sz="1600">
                <a:latin typeface="Arial" pitchFamily="34" charset="0"/>
                <a:cs typeface="Arial" pitchFamily="34" charset="0"/>
              </a:defRPr>
            </a:lvl2pPr>
            <a:lvl3pPr>
              <a:buFont typeface="Arial" pitchFamily="34" charset="0"/>
              <a:buChar char="■"/>
              <a:defRPr sz="1400">
                <a:latin typeface="Arial" pitchFamily="34" charset="0"/>
                <a:cs typeface="Arial" pitchFamily="34" charset="0"/>
              </a:defRPr>
            </a:lvl3pPr>
            <a:lvl4pPr>
              <a:defRPr sz="1400">
                <a:solidFill>
                  <a:srgbClr val="FF0000"/>
                </a:solidFill>
                <a:latin typeface="Arial" pitchFamily="34" charset="0"/>
                <a:cs typeface="Arial" pitchFamily="34" charset="0"/>
              </a:defRPr>
            </a:lvl4pPr>
            <a:lvl5pPr>
              <a:defRPr sz="1400">
                <a:latin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3"/>
          <p:cNvSpPr>
            <a:spLocks noGrp="1"/>
          </p:cNvSpPr>
          <p:nvPr>
            <p:ph sz="half" idx="2"/>
          </p:nvPr>
        </p:nvSpPr>
        <p:spPr>
          <a:xfrm>
            <a:off x="4613274" y="1343025"/>
            <a:ext cx="3844925" cy="4752975"/>
          </a:xfrm>
        </p:spPr>
        <p:txBody>
          <a:bodyPr/>
          <a:lstStyle>
            <a:lvl1pPr>
              <a:defRPr sz="1800">
                <a:latin typeface="Arial" pitchFamily="34" charset="0"/>
                <a:cs typeface="Arial" pitchFamily="34" charset="0"/>
              </a:defRPr>
            </a:lvl1pPr>
            <a:lvl2pPr>
              <a:defRPr sz="1600">
                <a:latin typeface="Arial" pitchFamily="34" charset="0"/>
                <a:cs typeface="Arial" pitchFamily="34" charset="0"/>
              </a:defRPr>
            </a:lvl2pPr>
            <a:lvl3pPr>
              <a:defRPr sz="1400">
                <a:latin typeface="Arial" pitchFamily="34" charset="0"/>
                <a:cs typeface="Arial" pitchFamily="34" charset="0"/>
              </a:defRPr>
            </a:lvl3pPr>
            <a:lvl4pPr>
              <a:defRPr sz="1400">
                <a:solidFill>
                  <a:srgbClr val="FF0000"/>
                </a:solidFill>
                <a:latin typeface="Arial" pitchFamily="34" charset="0"/>
                <a:cs typeface="Arial" pitchFamily="34" charset="0"/>
              </a:defRPr>
            </a:lvl4pPr>
            <a:lvl5pPr>
              <a:defRPr sz="1400">
                <a:latin typeface="Arial"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5" name="Rectangle 2"/>
          <p:cNvSpPr>
            <a:spLocks noGrp="1" noChangeArrowheads="1"/>
          </p:cNvSpPr>
          <p:nvPr>
            <p:ph type="sldNum" sz="quarter" idx="10"/>
          </p:nvPr>
        </p:nvSpPr>
        <p:spPr>
          <a:ln/>
        </p:spPr>
        <p:txBody>
          <a:bodyPr/>
          <a:lstStyle>
            <a:lvl1pPr>
              <a:defRPr/>
            </a:lvl1pPr>
          </a:lstStyle>
          <a:p>
            <a:pPr>
              <a:defRPr/>
            </a:pPr>
            <a:fld id="{E4CB58D9-DC70-4FAB-958B-682797F785E2}"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a:spLocks noGrp="1" noChangeArrowheads="1"/>
          </p:cNvSpPr>
          <p:nvPr>
            <p:ph type="sldNum" sz="quarter" idx="10"/>
          </p:nvPr>
        </p:nvSpPr>
        <p:spPr>
          <a:ln/>
        </p:spPr>
        <p:txBody>
          <a:bodyPr/>
          <a:lstStyle>
            <a:lvl1pPr>
              <a:defRPr/>
            </a:lvl1pPr>
          </a:lstStyle>
          <a:p>
            <a:pPr>
              <a:defRPr/>
            </a:pPr>
            <a:fld id="{998E0F65-BF6E-48D9-8672-70B1A0703DF6}"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pPr>
              <a:defRPr/>
            </a:pPr>
            <a:fld id="{B6775D62-EDA8-4B2D-AD14-DEAC966DCC34}"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emf"/><Relationship Id="rId9"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sldNum" sz="quarter" idx="4"/>
          </p:nvPr>
        </p:nvSpPr>
        <p:spPr bwMode="auto">
          <a:xfrm>
            <a:off x="8382000" y="6512347"/>
            <a:ext cx="533400" cy="152400"/>
          </a:xfrm>
          <a:prstGeom prst="rect">
            <a:avLst/>
          </a:prstGeom>
          <a:noFill/>
          <a:ln w="9525">
            <a:noFill/>
            <a:miter lim="800000"/>
            <a:headEnd/>
            <a:tailEnd/>
          </a:ln>
          <a:effectLst/>
        </p:spPr>
        <p:txBody>
          <a:bodyPr vert="horz" wrap="none" lIns="92064" tIns="46033" rIns="92064" bIns="46033" numCol="1" anchor="ctr" anchorCtr="0" compatLnSpc="1">
            <a:prstTxWarp prst="textNoShape">
              <a:avLst/>
            </a:prstTxWarp>
          </a:bodyPr>
          <a:lstStyle>
            <a:lvl1pPr algn="r" eaLnBrk="0" hangingPunct="0">
              <a:lnSpc>
                <a:spcPct val="120000"/>
              </a:lnSpc>
              <a:spcAft>
                <a:spcPct val="0"/>
              </a:spcAft>
              <a:buClrTx/>
              <a:defRPr sz="800">
                <a:solidFill>
                  <a:schemeClr val="tx2"/>
                </a:solidFill>
                <a:latin typeface="Arial" charset="0"/>
                <a:cs typeface="+mn-cs"/>
              </a:defRPr>
            </a:lvl1pPr>
          </a:lstStyle>
          <a:p>
            <a:pPr>
              <a:defRPr/>
            </a:pPr>
            <a:fld id="{DB5ADBD8-05CD-4ED6-A761-A74719F63628}" type="slidenum">
              <a:rPr lang="en-US"/>
              <a:pPr>
                <a:defRPr/>
              </a:pPr>
              <a:t>‹#›</a:t>
            </a:fld>
            <a:endParaRPr lang="en-US" dirty="0"/>
          </a:p>
        </p:txBody>
      </p:sp>
      <p:sp>
        <p:nvSpPr>
          <p:cNvPr id="1027" name="Rectangle 3"/>
          <p:cNvSpPr>
            <a:spLocks noGrp="1" noChangeArrowheads="1"/>
          </p:cNvSpPr>
          <p:nvPr>
            <p:ph type="title"/>
          </p:nvPr>
        </p:nvSpPr>
        <p:spPr bwMode="auto">
          <a:xfrm>
            <a:off x="514350" y="381000"/>
            <a:ext cx="7162800" cy="533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571500" y="1352550"/>
            <a:ext cx="769620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102" name="Rectangle 6"/>
          <p:cNvSpPr>
            <a:spLocks noChangeArrowheads="1"/>
          </p:cNvSpPr>
          <p:nvPr/>
        </p:nvSpPr>
        <p:spPr bwMode="auto">
          <a:xfrm>
            <a:off x="7740650" y="0"/>
            <a:ext cx="1403350" cy="127000"/>
          </a:xfrm>
          <a:prstGeom prst="rect">
            <a:avLst/>
          </a:prstGeom>
          <a:solidFill>
            <a:srgbClr val="FDAA03"/>
          </a:solidFill>
          <a:ln w="9525">
            <a:noFill/>
            <a:miter lim="800000"/>
            <a:headEnd/>
            <a:tailEnd/>
          </a:ln>
          <a:effectLst/>
        </p:spPr>
        <p:txBody>
          <a:bodyPr wrap="none" anchor="ctr"/>
          <a:lstStyle/>
          <a:p>
            <a:pPr algn="ctr" eaLnBrk="0" hangingPunct="0">
              <a:lnSpc>
                <a:spcPts val="2500"/>
              </a:lnSpc>
              <a:spcAft>
                <a:spcPts val="1000"/>
              </a:spcAft>
              <a:buClr>
                <a:srgbClr val="FDAA03"/>
              </a:buClr>
              <a:defRPr/>
            </a:pPr>
            <a:endParaRPr lang="en-US" dirty="0">
              <a:cs typeface="+mn-cs"/>
            </a:endParaRPr>
          </a:p>
        </p:txBody>
      </p:sp>
      <p:sp>
        <p:nvSpPr>
          <p:cNvPr id="4107" name="Rectangle 11"/>
          <p:cNvSpPr>
            <a:spLocks noChangeArrowheads="1"/>
          </p:cNvSpPr>
          <p:nvPr/>
        </p:nvSpPr>
        <p:spPr bwMode="auto">
          <a:xfrm>
            <a:off x="7886700" y="0"/>
            <a:ext cx="1257300" cy="220663"/>
          </a:xfrm>
          <a:prstGeom prst="rect">
            <a:avLst/>
          </a:prstGeom>
          <a:solidFill>
            <a:schemeClr val="tx2"/>
          </a:solidFill>
          <a:ln w="9525">
            <a:noFill/>
            <a:miter lim="800000"/>
            <a:headEnd/>
            <a:tailEnd/>
          </a:ln>
          <a:effectLst/>
        </p:spPr>
        <p:txBody>
          <a:bodyPr wrap="none" anchor="ctr"/>
          <a:lstStyle/>
          <a:p>
            <a:pPr algn="ctr" eaLnBrk="0" hangingPunct="0">
              <a:lnSpc>
                <a:spcPts val="2500"/>
              </a:lnSpc>
              <a:spcAft>
                <a:spcPts val="1000"/>
              </a:spcAft>
              <a:buClr>
                <a:srgbClr val="FDAA03"/>
              </a:buClr>
              <a:defRPr/>
            </a:pPr>
            <a:endParaRPr lang="en-US" dirty="0">
              <a:solidFill>
                <a:schemeClr val="tx2"/>
              </a:solidFill>
              <a:cs typeface="+mn-cs"/>
            </a:endParaRPr>
          </a:p>
        </p:txBody>
      </p:sp>
      <p:sp>
        <p:nvSpPr>
          <p:cNvPr id="4122" name="Line 26"/>
          <p:cNvSpPr>
            <a:spLocks noChangeShapeType="1"/>
          </p:cNvSpPr>
          <p:nvPr/>
        </p:nvSpPr>
        <p:spPr bwMode="auto">
          <a:xfrm>
            <a:off x="152400" y="6324600"/>
            <a:ext cx="8763000" cy="0"/>
          </a:xfrm>
          <a:prstGeom prst="line">
            <a:avLst/>
          </a:prstGeom>
          <a:noFill/>
          <a:ln w="6350">
            <a:solidFill>
              <a:srgbClr val="FF9900"/>
            </a:solidFill>
            <a:round/>
            <a:headEnd/>
            <a:tailEnd/>
          </a:ln>
          <a:effectLst/>
        </p:spPr>
        <p:txBody>
          <a:bodyPr wrap="none" anchor="ctr"/>
          <a:lstStyle/>
          <a:p>
            <a:pPr algn="ctr" eaLnBrk="0" hangingPunct="0">
              <a:lnSpc>
                <a:spcPts val="2500"/>
              </a:lnSpc>
              <a:spcAft>
                <a:spcPts val="1000"/>
              </a:spcAft>
              <a:buClr>
                <a:srgbClr val="FDAA03"/>
              </a:buClr>
              <a:defRPr/>
            </a:pPr>
            <a:endParaRPr lang="en-US" dirty="0">
              <a:cs typeface="+mn-cs"/>
            </a:endParaRPr>
          </a:p>
        </p:txBody>
      </p:sp>
      <p:pic>
        <p:nvPicPr>
          <p:cNvPr id="1033" name="Picture 14" descr="DHS_2x3.emf"/>
          <p:cNvPicPr>
            <a:picLocks noChangeAspect="1"/>
          </p:cNvPicPr>
          <p:nvPr/>
        </p:nvPicPr>
        <p:blipFill>
          <a:blip r:embed="rId8" cstate="print"/>
          <a:srcRect/>
          <a:stretch>
            <a:fillRect/>
          </a:stretch>
        </p:blipFill>
        <p:spPr bwMode="auto">
          <a:xfrm>
            <a:off x="149225" y="6356350"/>
            <a:ext cx="1528763" cy="474663"/>
          </a:xfrm>
          <a:prstGeom prst="rect">
            <a:avLst/>
          </a:prstGeom>
          <a:noFill/>
          <a:ln w="9525">
            <a:noFill/>
            <a:miter lim="800000"/>
            <a:headEnd/>
            <a:tailEnd/>
          </a:ln>
        </p:spPr>
      </p:pic>
      <p:pic>
        <p:nvPicPr>
          <p:cNvPr id="1034" name="Picture 15" descr="SEDI_PPT.emf"/>
          <p:cNvPicPr>
            <a:picLocks noChangeAspect="1"/>
          </p:cNvPicPr>
          <p:nvPr/>
        </p:nvPicPr>
        <p:blipFill rotWithShape="1">
          <a:blip r:embed="rId9" cstate="print"/>
          <a:srcRect b="30380"/>
          <a:stretch/>
        </p:blipFill>
        <p:spPr bwMode="auto">
          <a:xfrm>
            <a:off x="7896225" y="241300"/>
            <a:ext cx="1181100" cy="349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3" r:id="rId1"/>
    <p:sldLayoutId id="2147483704" r:id="rId2"/>
    <p:sldLayoutId id="2147483699" r:id="rId3"/>
    <p:sldLayoutId id="2147483700" r:id="rId4"/>
    <p:sldLayoutId id="2147483701" r:id="rId5"/>
    <p:sldLayoutId id="2147483702" r:id="rId6"/>
  </p:sldLayoutIdLst>
  <p:timing>
    <p:tnLst>
      <p:par>
        <p:cTn xmlns:p14="http://schemas.microsoft.com/office/powerpoint/2010/main" id="1" dur="indefinite" restart="never" nodeType="tmRoot"/>
      </p:par>
    </p:tnLst>
  </p:timing>
  <p:hf hdr="0" ftr="0" dt="0"/>
  <p:txStyles>
    <p:titleStyle>
      <a:lvl1pPr algn="l" rtl="0" eaLnBrk="1" fontAlgn="base" hangingPunct="1">
        <a:lnSpc>
          <a:spcPts val="3000"/>
        </a:lnSpc>
        <a:spcBef>
          <a:spcPct val="0"/>
        </a:spcBef>
        <a:spcAft>
          <a:spcPct val="0"/>
        </a:spcAft>
        <a:defRPr sz="2600" b="1">
          <a:solidFill>
            <a:srgbClr val="000099"/>
          </a:solidFill>
          <a:latin typeface="Arial" pitchFamily="34" charset="0"/>
          <a:ea typeface="+mj-ea"/>
          <a:cs typeface="Arial" pitchFamily="34" charset="0"/>
        </a:defRPr>
      </a:lvl1pPr>
      <a:lvl2pPr algn="l" rtl="0" eaLnBrk="1" fontAlgn="base" hangingPunct="1">
        <a:lnSpc>
          <a:spcPts val="3000"/>
        </a:lnSpc>
        <a:spcBef>
          <a:spcPct val="0"/>
        </a:spcBef>
        <a:spcAft>
          <a:spcPct val="0"/>
        </a:spcAft>
        <a:defRPr sz="2600" b="1">
          <a:solidFill>
            <a:srgbClr val="000099"/>
          </a:solidFill>
          <a:latin typeface="Arial" charset="0"/>
          <a:cs typeface="Arial" charset="0"/>
        </a:defRPr>
      </a:lvl2pPr>
      <a:lvl3pPr algn="l" rtl="0" eaLnBrk="1" fontAlgn="base" hangingPunct="1">
        <a:lnSpc>
          <a:spcPts val="3000"/>
        </a:lnSpc>
        <a:spcBef>
          <a:spcPct val="0"/>
        </a:spcBef>
        <a:spcAft>
          <a:spcPct val="0"/>
        </a:spcAft>
        <a:defRPr sz="2600" b="1">
          <a:solidFill>
            <a:srgbClr val="000099"/>
          </a:solidFill>
          <a:latin typeface="Arial" charset="0"/>
          <a:cs typeface="Arial" charset="0"/>
        </a:defRPr>
      </a:lvl3pPr>
      <a:lvl4pPr algn="l" rtl="0" eaLnBrk="1" fontAlgn="base" hangingPunct="1">
        <a:lnSpc>
          <a:spcPts val="3000"/>
        </a:lnSpc>
        <a:spcBef>
          <a:spcPct val="0"/>
        </a:spcBef>
        <a:spcAft>
          <a:spcPct val="0"/>
        </a:spcAft>
        <a:defRPr sz="2600" b="1">
          <a:solidFill>
            <a:srgbClr val="000099"/>
          </a:solidFill>
          <a:latin typeface="Arial" charset="0"/>
          <a:cs typeface="Arial" charset="0"/>
        </a:defRPr>
      </a:lvl4pPr>
      <a:lvl5pPr algn="l" rtl="0" eaLnBrk="1" fontAlgn="base" hangingPunct="1">
        <a:lnSpc>
          <a:spcPts val="3000"/>
        </a:lnSpc>
        <a:spcBef>
          <a:spcPct val="0"/>
        </a:spcBef>
        <a:spcAft>
          <a:spcPct val="0"/>
        </a:spcAft>
        <a:defRPr sz="2600" b="1">
          <a:solidFill>
            <a:srgbClr val="000099"/>
          </a:solidFill>
          <a:latin typeface="Arial" charset="0"/>
          <a:cs typeface="Arial" charset="0"/>
        </a:defRPr>
      </a:lvl5pPr>
      <a:lvl6pPr marL="457200" algn="l" rtl="0" eaLnBrk="1" fontAlgn="base" hangingPunct="1">
        <a:lnSpc>
          <a:spcPts val="3000"/>
        </a:lnSpc>
        <a:spcBef>
          <a:spcPct val="0"/>
        </a:spcBef>
        <a:spcAft>
          <a:spcPct val="0"/>
        </a:spcAft>
        <a:defRPr sz="2800" b="1">
          <a:solidFill>
            <a:srgbClr val="000099"/>
          </a:solidFill>
          <a:latin typeface="Arial" charset="0"/>
        </a:defRPr>
      </a:lvl6pPr>
      <a:lvl7pPr marL="914400" algn="l" rtl="0" eaLnBrk="1" fontAlgn="base" hangingPunct="1">
        <a:lnSpc>
          <a:spcPts val="3000"/>
        </a:lnSpc>
        <a:spcBef>
          <a:spcPct val="0"/>
        </a:spcBef>
        <a:spcAft>
          <a:spcPct val="0"/>
        </a:spcAft>
        <a:defRPr sz="2800" b="1">
          <a:solidFill>
            <a:srgbClr val="000099"/>
          </a:solidFill>
          <a:latin typeface="Arial" charset="0"/>
        </a:defRPr>
      </a:lvl7pPr>
      <a:lvl8pPr marL="1371600" algn="l" rtl="0" eaLnBrk="1" fontAlgn="base" hangingPunct="1">
        <a:lnSpc>
          <a:spcPts val="3000"/>
        </a:lnSpc>
        <a:spcBef>
          <a:spcPct val="0"/>
        </a:spcBef>
        <a:spcAft>
          <a:spcPct val="0"/>
        </a:spcAft>
        <a:defRPr sz="2800" b="1">
          <a:solidFill>
            <a:srgbClr val="000099"/>
          </a:solidFill>
          <a:latin typeface="Arial" charset="0"/>
        </a:defRPr>
      </a:lvl8pPr>
      <a:lvl9pPr marL="1828800" algn="l" rtl="0" eaLnBrk="1" fontAlgn="base" hangingPunct="1">
        <a:lnSpc>
          <a:spcPts val="3000"/>
        </a:lnSpc>
        <a:spcBef>
          <a:spcPct val="0"/>
        </a:spcBef>
        <a:spcAft>
          <a:spcPct val="0"/>
        </a:spcAft>
        <a:defRPr sz="2800" b="1">
          <a:solidFill>
            <a:srgbClr val="000099"/>
          </a:solidFill>
          <a:latin typeface="Arial" charset="0"/>
        </a:defRPr>
      </a:lvl9pPr>
    </p:titleStyle>
    <p:bodyStyle>
      <a:lvl1pPr marL="227013" indent="-227013" algn="l" rtl="0" eaLnBrk="1" fontAlgn="base" hangingPunct="1">
        <a:lnSpc>
          <a:spcPts val="2000"/>
        </a:lnSpc>
        <a:spcBef>
          <a:spcPts val="600"/>
        </a:spcBef>
        <a:spcAft>
          <a:spcPts val="200"/>
        </a:spcAft>
        <a:buClr>
          <a:srgbClr val="FDAA03"/>
        </a:buClr>
        <a:buSzPct val="100000"/>
        <a:buFont typeface="Arial"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pewinternet.org/Reports/2012/Smartphone-Update-2012/Findings.as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4" Type="http://schemas.openxmlformats.org/officeDocument/2006/relationships/image" Target="../media/image13.jpeg"/><Relationship Id="rId5" Type="http://schemas.openxmlformats.org/officeDocument/2006/relationships/image" Target="../media/image14.wmf"/><Relationship Id="rId6" Type="http://schemas.openxmlformats.org/officeDocument/2006/relationships/image" Target="../media/image15.png"/><Relationship Id="rId7"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1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2.bin"/><Relationship Id="rId5" Type="http://schemas.openxmlformats.org/officeDocument/2006/relationships/package" Target="../embeddings/Microsoft_Word_Document2.docx"/><Relationship Id="rId6" Type="http://schemas.openxmlformats.org/officeDocument/2006/relationships/image" Target="../media/image19.png"/><Relationship Id="rId7" Type="http://schemas.openxmlformats.org/officeDocument/2006/relationships/oleObject" Target="../embeddings/oleObject3.bin"/><Relationship Id="rId8" Type="http://schemas.openxmlformats.org/officeDocument/2006/relationships/package" Target="../embeddings/Microsoft_Word_Document3.docx"/><Relationship Id="rId9" Type="http://schemas.openxmlformats.org/officeDocument/2006/relationships/image" Target="../media/image2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mailto:jrobble@mitre.org" TargetMode="External"/><Relationship Id="rId4" Type="http://schemas.openxmlformats.org/officeDocument/2006/relationships/hyperlink" Target="mailto:mistr.stoker@gmail.com" TargetMode="External"/><Relationship Id="rId5" Type="http://schemas.openxmlformats.org/officeDocument/2006/relationships/hyperlink" Target="mailto:jthomas@accuvant.com" TargetMode="External"/><Relationship Id="rId6" Type="http://schemas.openxmlformats.org/officeDocument/2006/relationships/hyperlink" Target="mailto:M0nk.omg.pwnies@gmail.com" TargetMode="External"/><Relationship Id="rId7" Type="http://schemas.openxmlformats.org/officeDocument/2006/relationships/image" Target="../media/image3.png"/><Relationship Id="rId8"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github.com/ProjectSPAN" TargetMode="External"/><Relationship Id="rId5" Type="http://schemas.openxmlformats.org/officeDocument/2006/relationships/hyperlink" Target="https://groups.google.com/forum/" TargetMode="External"/><Relationship Id="rId6" Type="http://schemas.openxmlformats.org/officeDocument/2006/relationships/hyperlink" Target="http://code.google.com/p/android-wifi-tether/" TargetMode="External"/><Relationship Id="rId7" Type="http://schemas.openxmlformats.org/officeDocument/2006/relationships/hyperlink" Target="http://www.servalproject.org/" TargetMode="External"/><Relationship Id="rId8" Type="http://schemas.openxmlformats.org/officeDocument/2006/relationships/hyperlink" Target="http://start.freifunk.net/" TargetMode="External"/><Relationship Id="rId9" Type="http://schemas.openxmlformats.org/officeDocument/2006/relationships/hyperlink" Target="https://openwrt.org/" TargetMode="External"/><Relationship Id="rId10" Type="http://schemas.openxmlformats.org/officeDocument/2006/relationships/hyperlink" Target="https://code.commotionwireless.net/projects/commotion" TargetMode="External"/><Relationship Id="rId11" Type="http://schemas.openxmlformats.org/officeDocument/2006/relationships/hyperlink" Target="http://www.tinc-vpn.org/"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4.bin"/><Relationship Id="rId5" Type="http://schemas.openxmlformats.org/officeDocument/2006/relationships/package" Target="../embeddings/Microsoft_Word_Document4.docx"/><Relationship Id="rId6"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hyperlink" Target="http://berlin.freifunk.net/" TargetMode="External"/><Relationship Id="rId4" Type="http://schemas.openxmlformats.org/officeDocument/2006/relationships/hyperlink" Target="http://wiki.freifunk.net/" TargetMode="External"/><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hyperlink" Target="http://www.servalproject.org/" TargetMode="External"/><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ubtitle 1"/>
          <p:cNvSpPr>
            <a:spLocks noGrp="1"/>
          </p:cNvSpPr>
          <p:nvPr>
            <p:ph type="subTitle" idx="1"/>
          </p:nvPr>
        </p:nvSpPr>
        <p:spPr/>
        <p:txBody>
          <a:bodyPr/>
          <a:lstStyle/>
          <a:p>
            <a:r>
              <a:rPr lang="en-US" dirty="0" smtClean="0">
                <a:latin typeface="Arial" charset="0"/>
                <a:cs typeface="Arial" charset="0"/>
              </a:rPr>
              <a:t>November 2012</a:t>
            </a:r>
          </a:p>
        </p:txBody>
      </p:sp>
      <p:sp>
        <p:nvSpPr>
          <p:cNvPr id="4099" name="Title 2"/>
          <p:cNvSpPr>
            <a:spLocks noGrp="1"/>
          </p:cNvSpPr>
          <p:nvPr>
            <p:ph type="ctrTitle" sz="quarter"/>
          </p:nvPr>
        </p:nvSpPr>
        <p:spPr/>
        <p:txBody>
          <a:bodyPr/>
          <a:lstStyle/>
          <a:p>
            <a:r>
              <a:rPr lang="en-US" sz="2400" dirty="0" smtClean="0">
                <a:latin typeface="Arial" charset="0"/>
                <a:cs typeface="Arial" charset="0"/>
              </a:rPr>
              <a:t>Off-Grid Communications </a:t>
            </a:r>
            <a:r>
              <a:rPr lang="en-US" sz="2400" dirty="0">
                <a:latin typeface="Arial" charset="0"/>
                <a:cs typeface="Arial" charset="0"/>
              </a:rPr>
              <a:t>with </a:t>
            </a:r>
            <a:r>
              <a:rPr lang="en-US" sz="2400" dirty="0" smtClean="0">
                <a:latin typeface="Arial" charset="0"/>
                <a:cs typeface="Arial" charset="0"/>
              </a:rPr>
              <a:t>Android</a:t>
            </a:r>
            <a:br>
              <a:rPr lang="en-US" sz="2400" dirty="0" smtClean="0">
                <a:latin typeface="Arial" charset="0"/>
                <a:cs typeface="Arial" charset="0"/>
              </a:rPr>
            </a:br>
            <a:r>
              <a:rPr lang="en-US" sz="2400" dirty="0" smtClean="0">
                <a:latin typeface="Arial" charset="0"/>
                <a:cs typeface="Arial" charset="0"/>
              </a:rPr>
              <a:t>Meshing the Mobile World</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10</a:t>
            </a:fld>
            <a:endParaRPr lang="en-US" dirty="0"/>
          </a:p>
        </p:txBody>
      </p:sp>
      <p:pic>
        <p:nvPicPr>
          <p:cNvPr id="5" name="Picture 4" descr="SETUP.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0583" y="981603"/>
            <a:ext cx="6847416" cy="5135562"/>
          </a:xfrm>
          <a:prstGeom prst="rect">
            <a:avLst/>
          </a:prstGeom>
        </p:spPr>
      </p:pic>
    </p:spTree>
    <p:extLst>
      <p:ext uri="{BB962C8B-B14F-4D97-AF65-F5344CB8AC3E}">
        <p14:creationId xmlns:p14="http://schemas.microsoft.com/office/powerpoint/2010/main" val="1310198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11</a:t>
            </a:fld>
            <a:endParaRPr lang="en-US" dirty="0"/>
          </a:p>
        </p:txBody>
      </p:sp>
      <p:sp>
        <p:nvSpPr>
          <p:cNvPr id="5" name="Content Placeholder 2"/>
          <p:cNvSpPr txBox="1">
            <a:spLocks/>
          </p:cNvSpPr>
          <p:nvPr/>
        </p:nvSpPr>
        <p:spPr bwMode="auto">
          <a:xfrm>
            <a:off x="444758" y="1117172"/>
            <a:ext cx="845540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Leverage the ubiquity of smart phones to create a P2P mesh network</a:t>
            </a:r>
          </a:p>
          <a:p>
            <a:pPr lvl="1">
              <a:buFont typeface="Arial" charset="0"/>
              <a:buChar char="■"/>
            </a:pPr>
            <a:r>
              <a:rPr lang="en-US" b="0" dirty="0" smtClean="0"/>
              <a:t>46% of American adults are smart phone users (up 11% from May 2011) [1]</a:t>
            </a:r>
          </a:p>
          <a:p>
            <a:pPr lvl="1">
              <a:buFont typeface="Arial" charset="0"/>
              <a:buChar char="■"/>
            </a:pPr>
            <a:r>
              <a:rPr lang="en-US" b="0" dirty="0" smtClean="0"/>
              <a:t>Network is headless, does not depend on cell towers or wireless APs</a:t>
            </a:r>
          </a:p>
          <a:p>
            <a:pPr lvl="1">
              <a:buFont typeface="Arial" charset="0"/>
              <a:buChar char="■"/>
            </a:pPr>
            <a:r>
              <a:rPr lang="en-US" b="0" dirty="0" smtClean="0"/>
              <a:t>Relay messages through peers, forming routing chains</a:t>
            </a:r>
          </a:p>
          <a:p>
            <a:pPr lvl="1">
              <a:buFont typeface="Arial" charset="0"/>
              <a:buChar char="■"/>
            </a:pPr>
            <a:r>
              <a:rPr lang="en-US" b="0" dirty="0" smtClean="0"/>
              <a:t>Network dynamically expands as more peers join</a:t>
            </a:r>
          </a:p>
          <a:p>
            <a:pPr lvl="1">
              <a:buFont typeface="Arial" charset="0"/>
              <a:buChar char="■"/>
            </a:pPr>
            <a:r>
              <a:rPr lang="en-US" b="0" dirty="0" smtClean="0"/>
              <a:t>Network is self-healing, peers can leave at any time</a:t>
            </a:r>
          </a:p>
          <a:p>
            <a:pPr lvl="1">
              <a:buFont typeface="Arial" charset="0"/>
              <a:buChar char="■"/>
            </a:pPr>
            <a:endParaRPr lang="en-US" b="0" dirty="0"/>
          </a:p>
          <a:p>
            <a:pPr>
              <a:buFont typeface="Arial" charset="0"/>
              <a:buChar char="■"/>
            </a:pPr>
            <a:r>
              <a:rPr lang="en-US" b="0" dirty="0" smtClean="0"/>
              <a:t>Share information across the Mobile Ad-Hoc Network (MANET) when infrastructure is broken or cannot be trusted</a:t>
            </a:r>
          </a:p>
          <a:p>
            <a:pPr lvl="1">
              <a:buFont typeface="Arial" charset="0"/>
              <a:buChar char="■"/>
            </a:pPr>
            <a:r>
              <a:rPr lang="en-US" b="0" dirty="0" smtClean="0"/>
              <a:t>Form a P2P VPN over the mesh to secure communications</a:t>
            </a:r>
          </a:p>
          <a:p>
            <a:pPr lvl="1">
              <a:buFont typeface="Arial" charset="0"/>
              <a:buChar char="■"/>
            </a:pPr>
            <a:r>
              <a:rPr lang="en-US" b="0" dirty="0" smtClean="0"/>
              <a:t>Route data through trusted peer devices</a:t>
            </a:r>
          </a:p>
          <a:p>
            <a:pPr lvl="1">
              <a:buFont typeface="Arial" charset="0"/>
              <a:buChar char="■"/>
            </a:pPr>
            <a:endParaRPr lang="en-US" b="0" dirty="0"/>
          </a:p>
          <a:p>
            <a:pPr>
              <a:buFont typeface="Arial" charset="0"/>
              <a:buChar char="■"/>
            </a:pPr>
            <a:r>
              <a:rPr lang="en-US" b="0" dirty="0" smtClean="0"/>
              <a:t>Nodes can act as gateway devices to connect the mesh to existing infrastructure as it becomes available</a:t>
            </a:r>
          </a:p>
          <a:p>
            <a:pPr lvl="1">
              <a:buFont typeface="Arial" charset="0"/>
              <a:buChar char="■"/>
            </a:pPr>
            <a:r>
              <a:rPr lang="en-US" b="0" dirty="0" smtClean="0"/>
              <a:t>Share your cell phone service for your specific carrier</a:t>
            </a:r>
          </a:p>
          <a:p>
            <a:pPr marL="0" indent="0">
              <a:buNone/>
            </a:pPr>
            <a:endParaRPr lang="en-US" b="0" dirty="0"/>
          </a:p>
          <a:p>
            <a:pPr marL="0" indent="0">
              <a:buNone/>
            </a:pPr>
            <a:endParaRPr lang="en-US" dirty="0" smtClean="0">
              <a:latin typeface="Arial" charset="0"/>
              <a:cs typeface="Arial" charset="0"/>
            </a:endParaRPr>
          </a:p>
        </p:txBody>
      </p:sp>
      <p:sp>
        <p:nvSpPr>
          <p:cNvPr id="6" name="Content Placeholder 2"/>
          <p:cNvSpPr txBox="1">
            <a:spLocks/>
          </p:cNvSpPr>
          <p:nvPr/>
        </p:nvSpPr>
        <p:spPr bwMode="auto">
          <a:xfrm>
            <a:off x="444758" y="5913120"/>
            <a:ext cx="8699242"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marL="0" indent="0">
              <a:buNone/>
            </a:pPr>
            <a:r>
              <a:rPr lang="en-US" sz="1200" b="0" dirty="0" smtClean="0"/>
              <a:t>[</a:t>
            </a:r>
            <a:r>
              <a:rPr lang="en-US" sz="1200" b="0" dirty="0"/>
              <a:t>1] </a:t>
            </a:r>
            <a:r>
              <a:rPr lang="en-US" sz="1200" b="0" dirty="0">
                <a:hlinkClick r:id="rId3"/>
              </a:rPr>
              <a:t>http://pewinternet.org/Reports/2012/Smartphone-Update-2012/</a:t>
            </a:r>
            <a:r>
              <a:rPr lang="en-US" sz="1200" b="0" dirty="0" smtClean="0">
                <a:hlinkClick r:id="rId3"/>
              </a:rPr>
              <a:t>Findings.aspx</a:t>
            </a:r>
            <a:endParaRPr lang="en-US" sz="1200" b="0" dirty="0" smtClean="0"/>
          </a:p>
        </p:txBody>
      </p:sp>
    </p:spTree>
    <p:extLst>
      <p:ext uri="{BB962C8B-B14F-4D97-AF65-F5344CB8AC3E}">
        <p14:creationId xmlns:p14="http://schemas.microsoft.com/office/powerpoint/2010/main" val="254512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12</a:t>
            </a:fld>
            <a:endParaRPr lang="en-US" dirty="0"/>
          </a:p>
        </p:txBody>
      </p:sp>
      <p:sp>
        <p:nvSpPr>
          <p:cNvPr id="21" name="Title 20"/>
          <p:cNvSpPr>
            <a:spLocks noGrp="1"/>
          </p:cNvSpPr>
          <p:nvPr>
            <p:ph type="title"/>
          </p:nvPr>
        </p:nvSpPr>
        <p:spPr>
          <a:xfrm>
            <a:off x="514350" y="381000"/>
            <a:ext cx="5073650" cy="533400"/>
          </a:xfrm>
        </p:spPr>
        <p:txBody>
          <a:bodyPr/>
          <a:lstStyle/>
          <a:p>
            <a:r>
              <a:rPr lang="en-US" dirty="0" smtClean="0"/>
              <a:t>Potential FEMA Scenario</a:t>
            </a:r>
            <a:endParaRPr lang="en-US" dirty="0"/>
          </a:p>
        </p:txBody>
      </p:sp>
      <p:sp>
        <p:nvSpPr>
          <p:cNvPr id="7" name="Content Placeholder 2"/>
          <p:cNvSpPr txBox="1">
            <a:spLocks/>
          </p:cNvSpPr>
          <p:nvPr/>
        </p:nvSpPr>
        <p:spPr bwMode="auto">
          <a:xfrm>
            <a:off x="444757" y="1117172"/>
            <a:ext cx="8593409"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FEMA deploys Mobile Emergency Response Support (MERS) teams</a:t>
            </a:r>
          </a:p>
          <a:p>
            <a:pPr lvl="1">
              <a:buFont typeface="Arial" charset="0"/>
              <a:buChar char="■"/>
            </a:pPr>
            <a:r>
              <a:rPr lang="en-US" b="0" dirty="0" smtClean="0"/>
              <a:t>Usually set up within 12 hours near airports</a:t>
            </a:r>
          </a:p>
          <a:p>
            <a:pPr lvl="1">
              <a:buFont typeface="Arial" charset="0"/>
              <a:buChar char="■"/>
            </a:pPr>
            <a:r>
              <a:rPr lang="en-US" b="0" dirty="0" smtClean="0"/>
              <a:t>Location of MERS communication vehicles broadcast over AM/FM radio</a:t>
            </a:r>
          </a:p>
          <a:p>
            <a:pPr lvl="1">
              <a:buFont typeface="Arial" charset="0"/>
              <a:buChar char="■"/>
            </a:pPr>
            <a:r>
              <a:rPr lang="en-US" b="0" dirty="0" smtClean="0"/>
              <a:t>Provide free public </a:t>
            </a:r>
            <a:r>
              <a:rPr lang="en-US" b="0" dirty="0" err="1" smtClean="0"/>
              <a:t>wifi</a:t>
            </a:r>
            <a:r>
              <a:rPr lang="en-US" b="0" dirty="0" smtClean="0"/>
              <a:t> and an IP voice gateway</a:t>
            </a:r>
          </a:p>
          <a:p>
            <a:pPr lvl="1">
              <a:buFont typeface="Arial" charset="0"/>
              <a:buChar char="■"/>
            </a:pPr>
            <a:endParaRPr lang="en-US" b="0" dirty="0"/>
          </a:p>
          <a:p>
            <a:pPr>
              <a:buFont typeface="Arial" charset="0"/>
              <a:buChar char="■"/>
            </a:pPr>
            <a:r>
              <a:rPr lang="en-US" b="0" dirty="0" smtClean="0"/>
              <a:t>Each MERS vehicle has a tower with 3 sector </a:t>
            </a:r>
            <a:r>
              <a:rPr lang="en-US" b="0" dirty="0" err="1" smtClean="0"/>
              <a:t>wifi</a:t>
            </a:r>
            <a:r>
              <a:rPr lang="en-US" b="0" dirty="0" smtClean="0"/>
              <a:t> antennas</a:t>
            </a:r>
          </a:p>
          <a:p>
            <a:pPr lvl="1">
              <a:buFont typeface="Arial" charset="0"/>
              <a:buChar char="■"/>
            </a:pPr>
            <a:r>
              <a:rPr lang="en-US" b="0" dirty="0" smtClean="0"/>
              <a:t>MERS vehicles form a long-distance wireless mesh network</a:t>
            </a:r>
          </a:p>
          <a:p>
            <a:pPr lvl="1">
              <a:buFont typeface="Arial" charset="0"/>
              <a:buChar char="■"/>
            </a:pPr>
            <a:r>
              <a:rPr lang="en-US" b="0" dirty="0"/>
              <a:t>Extend mesh to mobile devices for </a:t>
            </a:r>
            <a:r>
              <a:rPr lang="en-US" b="0" dirty="0" smtClean="0"/>
              <a:t>FEMA, state, local, and public entities</a:t>
            </a:r>
          </a:p>
          <a:p>
            <a:pPr lvl="1">
              <a:buFont typeface="Arial" charset="0"/>
              <a:buChar char="■"/>
            </a:pPr>
            <a:endParaRPr lang="en-US" b="0" dirty="0"/>
          </a:p>
          <a:p>
            <a:pPr>
              <a:buFont typeface="Arial" charset="0"/>
              <a:buChar char="■"/>
            </a:pPr>
            <a:r>
              <a:rPr lang="en-US" b="0" dirty="0" smtClean="0"/>
              <a:t>Individuals set up initial mesh network immediately following or during the emergency situation</a:t>
            </a:r>
          </a:p>
          <a:p>
            <a:pPr lvl="1">
              <a:buFont typeface="Arial" charset="0"/>
              <a:buChar char="■"/>
            </a:pPr>
            <a:r>
              <a:rPr lang="en-US" b="0" dirty="0" smtClean="0"/>
              <a:t>Broadcast SSID and other information over radio</a:t>
            </a:r>
          </a:p>
          <a:p>
            <a:pPr lvl="1">
              <a:buFont typeface="Arial" charset="0"/>
              <a:buChar char="■"/>
            </a:pPr>
            <a:r>
              <a:rPr lang="en-US" b="0" dirty="0" smtClean="0"/>
              <a:t>Once MERS mesh network is deployed the range and robustness of the existing mesh is immediately enhanced without reconfiguration</a:t>
            </a:r>
          </a:p>
          <a:p>
            <a:pPr lvl="1">
              <a:buFont typeface="Arial" charset="0"/>
              <a:buChar char="■"/>
            </a:pPr>
            <a:r>
              <a:rPr lang="en-US" b="0" dirty="0" smtClean="0"/>
              <a:t>Existing mesh users gain access to the Internet, VOIP gateway, information broadcasts, etc.</a:t>
            </a:r>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13586047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1488017"/>
            <a:ext cx="7696200" cy="4762500"/>
          </a:xfrm>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13</a:t>
            </a:fld>
            <a:endParaRPr lang="en-US" dirty="0"/>
          </a:p>
        </p:txBody>
      </p:sp>
      <p:pic>
        <p:nvPicPr>
          <p:cNvPr id="10" name="Picture 145" descr="MCj02805390000[1]"/>
          <p:cNvPicPr>
            <a:picLocks noChangeAspect="1" noChangeArrowheads="1"/>
          </p:cNvPicPr>
          <p:nvPr/>
        </p:nvPicPr>
        <p:blipFill>
          <a:blip r:embed="rId3" cstate="print"/>
          <a:srcRect/>
          <a:stretch>
            <a:fillRect/>
          </a:stretch>
        </p:blipFill>
        <p:spPr bwMode="auto">
          <a:xfrm>
            <a:off x="5977045" y="413172"/>
            <a:ext cx="838200" cy="423863"/>
          </a:xfrm>
          <a:prstGeom prst="rect">
            <a:avLst/>
          </a:prstGeom>
          <a:noFill/>
          <a:ln w="9525" algn="in">
            <a:noFill/>
            <a:miter lim="800000"/>
            <a:headEnd/>
            <a:tailEnd/>
          </a:ln>
          <a:effectLst/>
        </p:spPr>
      </p:pic>
      <p:grpSp>
        <p:nvGrpSpPr>
          <p:cNvPr id="35" name="Group 34"/>
          <p:cNvGrpSpPr/>
          <p:nvPr/>
        </p:nvGrpSpPr>
        <p:grpSpPr>
          <a:xfrm>
            <a:off x="5496560" y="1361440"/>
            <a:ext cx="3429000" cy="2647950"/>
            <a:chOff x="5496560" y="1361440"/>
            <a:chExt cx="3429000" cy="2647950"/>
          </a:xfrm>
        </p:grpSpPr>
        <p:pic>
          <p:nvPicPr>
            <p:cNvPr id="8" name="Picture 7" descr="Sentinel MD5384.JPG"/>
            <p:cNvPicPr>
              <a:picLocks noChangeAspect="1"/>
            </p:cNvPicPr>
            <p:nvPr/>
          </p:nvPicPr>
          <p:blipFill>
            <a:blip r:embed="rId4" cstate="print"/>
            <a:stretch>
              <a:fillRect/>
            </a:stretch>
          </p:blipFill>
          <p:spPr>
            <a:xfrm>
              <a:off x="5496560" y="1437640"/>
              <a:ext cx="3429000" cy="2571750"/>
            </a:xfrm>
            <a:prstGeom prst="rect">
              <a:avLst/>
            </a:prstGeom>
          </p:spPr>
        </p:pic>
        <p:pic>
          <p:nvPicPr>
            <p:cNvPr id="9" name="Picture 165" descr="MCj02871210000[1]"/>
            <p:cNvPicPr>
              <a:picLocks noChangeAspect="1" noChangeArrowheads="1"/>
            </p:cNvPicPr>
            <p:nvPr/>
          </p:nvPicPr>
          <p:blipFill>
            <a:blip r:embed="rId5" cstate="print"/>
            <a:srcRect/>
            <a:stretch>
              <a:fillRect/>
            </a:stretch>
          </p:blipFill>
          <p:spPr bwMode="auto">
            <a:xfrm>
              <a:off x="6858000" y="1513840"/>
              <a:ext cx="909320" cy="803275"/>
            </a:xfrm>
            <a:prstGeom prst="rect">
              <a:avLst/>
            </a:prstGeom>
            <a:noFill/>
            <a:ln w="9525" algn="in">
              <a:noFill/>
              <a:miter lim="800000"/>
              <a:headEnd/>
              <a:tailEnd/>
            </a:ln>
            <a:effectLst/>
          </p:spPr>
        </p:pic>
        <p:pic>
          <p:nvPicPr>
            <p:cNvPr id="12" name="Picture 2"/>
            <p:cNvPicPr>
              <a:picLocks noChangeAspect="1" noChangeArrowheads="1"/>
            </p:cNvPicPr>
            <p:nvPr/>
          </p:nvPicPr>
          <p:blipFill>
            <a:blip r:embed="rId6" cstate="print"/>
            <a:srcRect/>
            <a:stretch>
              <a:fillRect/>
            </a:stretch>
          </p:blipFill>
          <p:spPr bwMode="auto">
            <a:xfrm>
              <a:off x="5496560" y="1361440"/>
              <a:ext cx="438150" cy="990600"/>
            </a:xfrm>
            <a:prstGeom prst="rect">
              <a:avLst/>
            </a:prstGeom>
            <a:noFill/>
            <a:ln w="9525">
              <a:noFill/>
              <a:miter lim="800000"/>
              <a:headEnd/>
              <a:tailEnd/>
            </a:ln>
          </p:spPr>
        </p:pic>
      </p:grpSp>
      <p:cxnSp>
        <p:nvCxnSpPr>
          <p:cNvPr id="16" name="Straight Arrow Connector 15"/>
          <p:cNvCxnSpPr>
            <a:stCxn id="43" idx="1"/>
            <a:endCxn id="12" idx="1"/>
          </p:cNvCxnSpPr>
          <p:nvPr/>
        </p:nvCxnSpPr>
        <p:spPr>
          <a:xfrm flipV="1">
            <a:off x="2316480" y="1856740"/>
            <a:ext cx="3180080" cy="551637"/>
          </a:xfrm>
          <a:prstGeom prst="straightConnector1">
            <a:avLst/>
          </a:prstGeom>
          <a:ln w="38100">
            <a:solidFill>
              <a:srgbClr val="FEC00A"/>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355672" y="80009"/>
            <a:ext cx="2057400" cy="584776"/>
          </a:xfrm>
          <a:prstGeom prst="rect">
            <a:avLst/>
          </a:prstGeom>
          <a:noFill/>
        </p:spPr>
        <p:txBody>
          <a:bodyPr wrap="square" rtlCol="0">
            <a:spAutoFit/>
          </a:bodyPr>
          <a:lstStyle/>
          <a:p>
            <a:pPr algn="ctr"/>
            <a:r>
              <a:rPr lang="en-US" sz="1600" dirty="0" smtClean="0">
                <a:latin typeface="Calibri"/>
                <a:cs typeface="Calibri"/>
              </a:rPr>
              <a:t>Downlink Internet</a:t>
            </a:r>
          </a:p>
          <a:p>
            <a:pPr algn="ctr"/>
            <a:r>
              <a:rPr lang="en-US" sz="1600" dirty="0" smtClean="0">
                <a:latin typeface="Calibri"/>
                <a:cs typeface="Calibri"/>
              </a:rPr>
              <a:t>via satellite</a:t>
            </a:r>
            <a:endParaRPr lang="en-US" sz="1600" dirty="0">
              <a:latin typeface="Calibri"/>
              <a:cs typeface="Calibri"/>
            </a:endParaRPr>
          </a:p>
        </p:txBody>
      </p:sp>
      <p:sp>
        <p:nvSpPr>
          <p:cNvPr id="20" name="Rectangle 19"/>
          <p:cNvSpPr/>
          <p:nvPr/>
        </p:nvSpPr>
        <p:spPr>
          <a:xfrm>
            <a:off x="4008120" y="1188720"/>
            <a:ext cx="1371600" cy="584776"/>
          </a:xfrm>
          <a:prstGeom prst="rect">
            <a:avLst/>
          </a:prstGeom>
        </p:spPr>
        <p:txBody>
          <a:bodyPr wrap="square">
            <a:spAutoFit/>
          </a:bodyPr>
          <a:lstStyle/>
          <a:p>
            <a:pPr algn="ctr"/>
            <a:r>
              <a:rPr lang="en-US" sz="1600" b="1" dirty="0" smtClean="0">
                <a:latin typeface="Calibri"/>
                <a:cs typeface="Calibri"/>
              </a:rPr>
              <a:t>3 Sector </a:t>
            </a:r>
            <a:r>
              <a:rPr lang="en-US" sz="1600" b="1" dirty="0" err="1" smtClean="0">
                <a:latin typeface="Calibri"/>
                <a:cs typeface="Calibri"/>
              </a:rPr>
              <a:t>wifi</a:t>
            </a:r>
            <a:endParaRPr lang="en-US" sz="1600" b="1" dirty="0" smtClean="0">
              <a:latin typeface="Calibri"/>
              <a:cs typeface="Calibri"/>
            </a:endParaRPr>
          </a:p>
          <a:p>
            <a:pPr algn="ctr"/>
            <a:r>
              <a:rPr lang="en-US" sz="1600" b="1" dirty="0" smtClean="0">
                <a:latin typeface="Calibri"/>
                <a:cs typeface="Calibri"/>
              </a:rPr>
              <a:t>on all towers</a:t>
            </a:r>
            <a:endParaRPr lang="en-US" sz="1600" b="1" dirty="0">
              <a:latin typeface="Calibri"/>
              <a:cs typeface="Calibri"/>
            </a:endParaRPr>
          </a:p>
        </p:txBody>
      </p:sp>
      <p:sp>
        <p:nvSpPr>
          <p:cNvPr id="21" name="Title 20"/>
          <p:cNvSpPr>
            <a:spLocks noGrp="1"/>
          </p:cNvSpPr>
          <p:nvPr>
            <p:ph type="title"/>
          </p:nvPr>
        </p:nvSpPr>
        <p:spPr>
          <a:xfrm>
            <a:off x="514350" y="381000"/>
            <a:ext cx="5073650" cy="533400"/>
          </a:xfrm>
        </p:spPr>
        <p:txBody>
          <a:bodyPr/>
          <a:lstStyle/>
          <a:p>
            <a:r>
              <a:rPr lang="en-US" dirty="0" smtClean="0"/>
              <a:t>Potential FEMA Scenario</a:t>
            </a:r>
            <a:endParaRPr lang="en-US" dirty="0"/>
          </a:p>
        </p:txBody>
      </p:sp>
      <p:grpSp>
        <p:nvGrpSpPr>
          <p:cNvPr id="40" name="Group 39"/>
          <p:cNvGrpSpPr/>
          <p:nvPr/>
        </p:nvGrpSpPr>
        <p:grpSpPr>
          <a:xfrm flipH="1">
            <a:off x="203237" y="2103120"/>
            <a:ext cx="2113243" cy="1631950"/>
            <a:chOff x="5496560" y="1361440"/>
            <a:chExt cx="3429000" cy="2647950"/>
          </a:xfrm>
        </p:grpSpPr>
        <p:pic>
          <p:nvPicPr>
            <p:cNvPr id="41" name="Picture 40" descr="Sentinel MD5384.JPG"/>
            <p:cNvPicPr>
              <a:picLocks noChangeAspect="1"/>
            </p:cNvPicPr>
            <p:nvPr/>
          </p:nvPicPr>
          <p:blipFill>
            <a:blip r:embed="rId4" cstate="print"/>
            <a:stretch>
              <a:fillRect/>
            </a:stretch>
          </p:blipFill>
          <p:spPr>
            <a:xfrm>
              <a:off x="5496560" y="1437640"/>
              <a:ext cx="3429000" cy="2571750"/>
            </a:xfrm>
            <a:prstGeom prst="rect">
              <a:avLst/>
            </a:prstGeom>
          </p:spPr>
        </p:pic>
        <p:pic>
          <p:nvPicPr>
            <p:cNvPr id="42" name="Picture 165" descr="MCj02871210000[1]"/>
            <p:cNvPicPr>
              <a:picLocks noChangeAspect="1" noChangeArrowheads="1"/>
            </p:cNvPicPr>
            <p:nvPr/>
          </p:nvPicPr>
          <p:blipFill>
            <a:blip r:embed="rId5" cstate="print"/>
            <a:srcRect/>
            <a:stretch>
              <a:fillRect/>
            </a:stretch>
          </p:blipFill>
          <p:spPr bwMode="auto">
            <a:xfrm>
              <a:off x="6858000" y="1513840"/>
              <a:ext cx="909320" cy="803275"/>
            </a:xfrm>
            <a:prstGeom prst="rect">
              <a:avLst/>
            </a:prstGeom>
            <a:noFill/>
            <a:ln w="9525" algn="in">
              <a:noFill/>
              <a:miter lim="800000"/>
              <a:headEnd/>
              <a:tailEnd/>
            </a:ln>
            <a:effectLst/>
          </p:spPr>
        </p:pic>
        <p:pic>
          <p:nvPicPr>
            <p:cNvPr id="43" name="Picture 2"/>
            <p:cNvPicPr>
              <a:picLocks noChangeAspect="1" noChangeArrowheads="1"/>
            </p:cNvPicPr>
            <p:nvPr/>
          </p:nvPicPr>
          <p:blipFill>
            <a:blip r:embed="rId6" cstate="print"/>
            <a:srcRect/>
            <a:stretch>
              <a:fillRect/>
            </a:stretch>
          </p:blipFill>
          <p:spPr bwMode="auto">
            <a:xfrm>
              <a:off x="5496560" y="1361440"/>
              <a:ext cx="438150" cy="990600"/>
            </a:xfrm>
            <a:prstGeom prst="rect">
              <a:avLst/>
            </a:prstGeom>
            <a:noFill/>
            <a:ln w="9525">
              <a:noFill/>
              <a:miter lim="800000"/>
              <a:headEnd/>
              <a:tailEnd/>
            </a:ln>
          </p:spPr>
        </p:pic>
      </p:grpSp>
      <p:grpSp>
        <p:nvGrpSpPr>
          <p:cNvPr id="45" name="Group 44"/>
          <p:cNvGrpSpPr/>
          <p:nvPr/>
        </p:nvGrpSpPr>
        <p:grpSpPr>
          <a:xfrm flipH="1">
            <a:off x="2174277" y="3881120"/>
            <a:ext cx="2113243" cy="1631950"/>
            <a:chOff x="5496560" y="1361440"/>
            <a:chExt cx="3429000" cy="2647950"/>
          </a:xfrm>
        </p:grpSpPr>
        <p:pic>
          <p:nvPicPr>
            <p:cNvPr id="46" name="Picture 45" descr="Sentinel MD5384.JPG"/>
            <p:cNvPicPr>
              <a:picLocks noChangeAspect="1"/>
            </p:cNvPicPr>
            <p:nvPr/>
          </p:nvPicPr>
          <p:blipFill>
            <a:blip r:embed="rId4" cstate="print"/>
            <a:stretch>
              <a:fillRect/>
            </a:stretch>
          </p:blipFill>
          <p:spPr>
            <a:xfrm>
              <a:off x="5496560" y="1437640"/>
              <a:ext cx="3429000" cy="2571750"/>
            </a:xfrm>
            <a:prstGeom prst="rect">
              <a:avLst/>
            </a:prstGeom>
          </p:spPr>
        </p:pic>
        <p:pic>
          <p:nvPicPr>
            <p:cNvPr id="47" name="Picture 165" descr="MCj02871210000[1]"/>
            <p:cNvPicPr>
              <a:picLocks noChangeAspect="1" noChangeArrowheads="1"/>
            </p:cNvPicPr>
            <p:nvPr/>
          </p:nvPicPr>
          <p:blipFill>
            <a:blip r:embed="rId5" cstate="print"/>
            <a:srcRect/>
            <a:stretch>
              <a:fillRect/>
            </a:stretch>
          </p:blipFill>
          <p:spPr bwMode="auto">
            <a:xfrm>
              <a:off x="6858000" y="1513840"/>
              <a:ext cx="909320" cy="803275"/>
            </a:xfrm>
            <a:prstGeom prst="rect">
              <a:avLst/>
            </a:prstGeom>
            <a:noFill/>
            <a:ln w="9525" algn="in">
              <a:noFill/>
              <a:miter lim="800000"/>
              <a:headEnd/>
              <a:tailEnd/>
            </a:ln>
            <a:effectLst/>
          </p:spPr>
        </p:pic>
        <p:pic>
          <p:nvPicPr>
            <p:cNvPr id="48" name="Picture 2"/>
            <p:cNvPicPr>
              <a:picLocks noChangeAspect="1" noChangeArrowheads="1"/>
            </p:cNvPicPr>
            <p:nvPr/>
          </p:nvPicPr>
          <p:blipFill>
            <a:blip r:embed="rId6" cstate="print"/>
            <a:srcRect/>
            <a:stretch>
              <a:fillRect/>
            </a:stretch>
          </p:blipFill>
          <p:spPr bwMode="auto">
            <a:xfrm>
              <a:off x="5496560" y="1361440"/>
              <a:ext cx="438150" cy="990600"/>
            </a:xfrm>
            <a:prstGeom prst="rect">
              <a:avLst/>
            </a:prstGeom>
            <a:noFill/>
            <a:ln w="9525">
              <a:noFill/>
              <a:miter lim="800000"/>
              <a:headEnd/>
              <a:tailEnd/>
            </a:ln>
          </p:spPr>
        </p:pic>
      </p:grpSp>
      <p:cxnSp>
        <p:nvCxnSpPr>
          <p:cNvPr id="49" name="Straight Arrow Connector 48"/>
          <p:cNvCxnSpPr/>
          <p:nvPr/>
        </p:nvCxnSpPr>
        <p:spPr>
          <a:xfrm flipV="1">
            <a:off x="4305300" y="2052322"/>
            <a:ext cx="1191260" cy="1973578"/>
          </a:xfrm>
          <a:prstGeom prst="straightConnector1">
            <a:avLst/>
          </a:prstGeom>
          <a:ln w="38100">
            <a:solidFill>
              <a:srgbClr val="FEC00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336800" y="2550160"/>
            <a:ext cx="1663700" cy="1471507"/>
          </a:xfrm>
          <a:prstGeom prst="straightConnector1">
            <a:avLst/>
          </a:prstGeom>
          <a:ln w="38100">
            <a:solidFill>
              <a:srgbClr val="FEC00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6498167" y="920751"/>
            <a:ext cx="450850" cy="703581"/>
          </a:xfrm>
          <a:prstGeom prst="straightConnector1">
            <a:avLst/>
          </a:prstGeom>
          <a:ln w="38100">
            <a:solidFill>
              <a:srgbClr val="8FC7FF"/>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5" name="Picture 54"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3936" y="4315460"/>
            <a:ext cx="340783" cy="817880"/>
          </a:xfrm>
          <a:prstGeom prst="rect">
            <a:avLst/>
          </a:prstGeom>
        </p:spPr>
      </p:pic>
      <p:pic>
        <p:nvPicPr>
          <p:cNvPr id="57" name="Picture 56"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8576" y="4315460"/>
            <a:ext cx="340783" cy="817880"/>
          </a:xfrm>
          <a:prstGeom prst="rect">
            <a:avLst/>
          </a:prstGeom>
        </p:spPr>
      </p:pic>
      <p:pic>
        <p:nvPicPr>
          <p:cNvPr id="58" name="Picture 57"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6736" y="5300980"/>
            <a:ext cx="340783" cy="817880"/>
          </a:xfrm>
          <a:prstGeom prst="rect">
            <a:avLst/>
          </a:prstGeom>
        </p:spPr>
      </p:pic>
      <p:cxnSp>
        <p:nvCxnSpPr>
          <p:cNvPr id="59" name="Straight Arrow Connector 58"/>
          <p:cNvCxnSpPr/>
          <p:nvPr/>
        </p:nvCxnSpPr>
        <p:spPr>
          <a:xfrm flipH="1">
            <a:off x="7620001" y="4467647"/>
            <a:ext cx="584199" cy="1"/>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8017934" y="4834467"/>
            <a:ext cx="160866" cy="410636"/>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2" idx="3"/>
          </p:cNvCxnSpPr>
          <p:nvPr/>
        </p:nvCxnSpPr>
        <p:spPr>
          <a:xfrm>
            <a:off x="5934710" y="1856740"/>
            <a:ext cx="1393190" cy="2321560"/>
          </a:xfrm>
          <a:prstGeom prst="straightConnector1">
            <a:avLst/>
          </a:prstGeom>
          <a:ln w="381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1" name="Picture 80"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542" y="1030393"/>
            <a:ext cx="340783" cy="817880"/>
          </a:xfrm>
          <a:prstGeom prst="rect">
            <a:avLst/>
          </a:prstGeom>
        </p:spPr>
      </p:pic>
      <p:cxnSp>
        <p:nvCxnSpPr>
          <p:cNvPr id="82" name="Straight Arrow Connector 81"/>
          <p:cNvCxnSpPr/>
          <p:nvPr/>
        </p:nvCxnSpPr>
        <p:spPr>
          <a:xfrm flipH="1" flipV="1">
            <a:off x="1079501" y="1428751"/>
            <a:ext cx="931332" cy="730249"/>
          </a:xfrm>
          <a:prstGeom prst="straightConnector1">
            <a:avLst/>
          </a:prstGeom>
          <a:ln w="381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6" name="Picture 85"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2676" y="5306060"/>
            <a:ext cx="340783" cy="817880"/>
          </a:xfrm>
          <a:prstGeom prst="rect">
            <a:avLst/>
          </a:prstGeom>
        </p:spPr>
      </p:pic>
      <p:cxnSp>
        <p:nvCxnSpPr>
          <p:cNvPr id="90" name="Straight Arrow Connector 89"/>
          <p:cNvCxnSpPr/>
          <p:nvPr/>
        </p:nvCxnSpPr>
        <p:spPr>
          <a:xfrm>
            <a:off x="4292600" y="4254500"/>
            <a:ext cx="342900" cy="965200"/>
          </a:xfrm>
          <a:prstGeom prst="straightConnector1">
            <a:avLst/>
          </a:prstGeom>
          <a:ln w="381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6" name="Picture 105"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4769" y="4709160"/>
            <a:ext cx="340783" cy="817880"/>
          </a:xfrm>
          <a:prstGeom prst="rect">
            <a:avLst/>
          </a:prstGeom>
        </p:spPr>
      </p:pic>
      <p:cxnSp>
        <p:nvCxnSpPr>
          <p:cNvPr id="107" name="Straight Arrow Connector 106"/>
          <p:cNvCxnSpPr/>
          <p:nvPr/>
        </p:nvCxnSpPr>
        <p:spPr>
          <a:xfrm flipV="1">
            <a:off x="4842933" y="5096934"/>
            <a:ext cx="245534" cy="186266"/>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4330700" y="4152900"/>
            <a:ext cx="850900" cy="596900"/>
          </a:xfrm>
          <a:prstGeom prst="straightConnector1">
            <a:avLst/>
          </a:prstGeom>
          <a:ln w="381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H="1" flipV="1">
            <a:off x="7611533" y="4851400"/>
            <a:ext cx="228600" cy="393702"/>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1" name="Picture 140" descr="phone.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9235" y="4717626"/>
            <a:ext cx="340783" cy="817880"/>
          </a:xfrm>
          <a:prstGeom prst="rect">
            <a:avLst/>
          </a:prstGeom>
        </p:spPr>
      </p:pic>
      <p:cxnSp>
        <p:nvCxnSpPr>
          <p:cNvPr id="142" name="Straight Arrow Connector 141"/>
          <p:cNvCxnSpPr/>
          <p:nvPr/>
        </p:nvCxnSpPr>
        <p:spPr>
          <a:xfrm>
            <a:off x="5486400" y="4842933"/>
            <a:ext cx="711200" cy="1"/>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a:off x="6493933" y="4445000"/>
            <a:ext cx="762000" cy="389467"/>
          </a:xfrm>
          <a:prstGeom prst="straightConnector1">
            <a:avLst/>
          </a:prstGeom>
          <a:ln w="25400">
            <a:solidFill>
              <a:srgbClr val="3CC607"/>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8042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14</a:t>
            </a:fld>
            <a:endParaRPr lang="en-US" dirty="0"/>
          </a:p>
        </p:txBody>
      </p:sp>
      <p:sp>
        <p:nvSpPr>
          <p:cNvPr id="21" name="Title 20"/>
          <p:cNvSpPr>
            <a:spLocks noGrp="1"/>
          </p:cNvSpPr>
          <p:nvPr>
            <p:ph type="title"/>
          </p:nvPr>
        </p:nvSpPr>
        <p:spPr>
          <a:xfrm>
            <a:off x="514350" y="381000"/>
            <a:ext cx="5073650" cy="533400"/>
          </a:xfrm>
        </p:spPr>
        <p:txBody>
          <a:bodyPr/>
          <a:lstStyle/>
          <a:p>
            <a:r>
              <a:rPr lang="en-US" dirty="0" smtClean="0"/>
              <a:t>Potential FEMA Scenario</a:t>
            </a:r>
            <a:endParaRPr lang="en-US" dirty="0"/>
          </a:p>
        </p:txBody>
      </p:sp>
      <p:sp>
        <p:nvSpPr>
          <p:cNvPr id="7" name="Content Placeholder 2"/>
          <p:cNvSpPr txBox="1">
            <a:spLocks/>
          </p:cNvSpPr>
          <p:nvPr/>
        </p:nvSpPr>
        <p:spPr bwMode="auto">
          <a:xfrm>
            <a:off x="444757" y="1117171"/>
            <a:ext cx="8593409" cy="5063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Load balancing</a:t>
            </a:r>
          </a:p>
          <a:p>
            <a:pPr lvl="1">
              <a:buFont typeface="Arial" charset="0"/>
              <a:buChar char="■"/>
            </a:pPr>
            <a:r>
              <a:rPr lang="en-US" b="0" dirty="0"/>
              <a:t>P</a:t>
            </a:r>
            <a:r>
              <a:rPr lang="en-US" b="0" dirty="0" smtClean="0"/>
              <a:t>ublic use wireless mesh network</a:t>
            </a:r>
          </a:p>
          <a:p>
            <a:pPr lvl="1">
              <a:buFont typeface="Arial" charset="0"/>
              <a:buChar char="■"/>
            </a:pPr>
            <a:r>
              <a:rPr lang="en-US" b="0" dirty="0" smtClean="0"/>
              <a:t>FEMA, state, and local agencies to use wireless managed network</a:t>
            </a:r>
          </a:p>
          <a:p>
            <a:pPr lvl="1">
              <a:buFont typeface="Arial" charset="0"/>
              <a:buChar char="■"/>
            </a:pPr>
            <a:endParaRPr lang="en-US" b="0" dirty="0"/>
          </a:p>
          <a:p>
            <a:pPr>
              <a:buFont typeface="Arial" charset="0"/>
              <a:buChar char="■"/>
            </a:pPr>
            <a:r>
              <a:rPr lang="en-US" b="0" dirty="0" smtClean="0"/>
              <a:t>Security</a:t>
            </a:r>
          </a:p>
          <a:p>
            <a:pPr lvl="1">
              <a:buFont typeface="Arial" charset="0"/>
              <a:buChar char="■"/>
            </a:pPr>
            <a:r>
              <a:rPr lang="en-US" b="0" dirty="0" smtClean="0"/>
              <a:t>Obtain keys from trusted Certificate Authority and download to mobile device</a:t>
            </a:r>
          </a:p>
          <a:p>
            <a:pPr lvl="1">
              <a:buFont typeface="Arial" charset="0"/>
              <a:buChar char="■"/>
            </a:pPr>
            <a:r>
              <a:rPr lang="en-US" b="0" dirty="0" smtClean="0"/>
              <a:t>SPAN app. generates a new key pair, share with others by bumping phones</a:t>
            </a:r>
          </a:p>
          <a:p>
            <a:pPr lvl="1">
              <a:buFont typeface="Arial" charset="0"/>
              <a:buChar char="■"/>
            </a:pPr>
            <a:r>
              <a:rPr lang="en-US" b="0" dirty="0" smtClean="0"/>
              <a:t>Optionally, only communicate with devices which share symmetric key</a:t>
            </a:r>
          </a:p>
          <a:p>
            <a:pPr lvl="1">
              <a:buFont typeface="Arial" charset="0"/>
              <a:buChar char="■"/>
            </a:pPr>
            <a:endParaRPr lang="en-US" b="0" dirty="0"/>
          </a:p>
          <a:p>
            <a:pPr>
              <a:buFont typeface="Arial" charset="0"/>
              <a:buChar char="■"/>
            </a:pPr>
            <a:r>
              <a:rPr lang="en-US" b="0" dirty="0" smtClean="0"/>
              <a:t>“Citizens as Sensors”</a:t>
            </a:r>
          </a:p>
          <a:p>
            <a:pPr lvl="1">
              <a:buFont typeface="Arial" charset="0"/>
              <a:buChar char="■"/>
            </a:pPr>
            <a:r>
              <a:rPr lang="en-US" b="0" dirty="0" smtClean="0"/>
              <a:t>Individuals create situational reports using their device’s camera and GPS</a:t>
            </a:r>
          </a:p>
          <a:p>
            <a:pPr lvl="1">
              <a:buFont typeface="Arial" charset="0"/>
              <a:buChar char="■"/>
            </a:pPr>
            <a:r>
              <a:rPr lang="en-US" b="0" dirty="0" smtClean="0"/>
              <a:t>Information shared across the mesh via an ad-hoc social network app. similar to twitter or </a:t>
            </a:r>
            <a:r>
              <a:rPr lang="en-US" b="0" dirty="0" err="1" smtClean="0"/>
              <a:t>tumblr</a:t>
            </a:r>
            <a:r>
              <a:rPr lang="en-US" b="0" dirty="0" smtClean="0"/>
              <a:t> with a map feature</a:t>
            </a:r>
          </a:p>
          <a:p>
            <a:pPr lvl="1">
              <a:buFont typeface="Arial" charset="0"/>
              <a:buChar char="■"/>
            </a:pPr>
            <a:r>
              <a:rPr lang="en-US" b="0" dirty="0" smtClean="0"/>
              <a:t>Content is tagged with importance/confidence level by creator</a:t>
            </a:r>
          </a:p>
          <a:p>
            <a:pPr lvl="1">
              <a:buFont typeface="Arial" charset="0"/>
              <a:buChar char="■"/>
            </a:pPr>
            <a:r>
              <a:rPr lang="en-US" b="0" dirty="0" smtClean="0"/>
              <a:t>Content is voted up/down by community and individuals assigned trust levels</a:t>
            </a:r>
          </a:p>
          <a:p>
            <a:pPr lvl="1">
              <a:buFont typeface="Arial" charset="0"/>
              <a:buChar char="■"/>
            </a:pPr>
            <a:r>
              <a:rPr lang="en-US" b="0" dirty="0" smtClean="0"/>
              <a:t>Content is filtered by trusted FEMA, state, and local authorities</a:t>
            </a: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23964358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Border Patrol Scenario</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15</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Cameras</a:t>
            </a:r>
            <a:r>
              <a:rPr lang="en-US" b="0" dirty="0"/>
              <a:t> </a:t>
            </a:r>
            <a:r>
              <a:rPr lang="en-US" b="0" dirty="0" smtClean="0"/>
              <a:t>on sticks, as well as magnetic, seismic, and acoustic sensors installed along fence line in certain regions</a:t>
            </a:r>
          </a:p>
          <a:p>
            <a:pPr>
              <a:buFont typeface="Arial" charset="0"/>
              <a:buChar char="■"/>
            </a:pPr>
            <a:endParaRPr lang="en-US" b="0" dirty="0" smtClean="0"/>
          </a:p>
          <a:p>
            <a:pPr>
              <a:buFont typeface="Arial" charset="0"/>
              <a:buChar char="■"/>
            </a:pPr>
            <a:r>
              <a:rPr lang="en-US" b="0" dirty="0" smtClean="0"/>
              <a:t>Boeing Secure Border Initiative network (</a:t>
            </a:r>
            <a:r>
              <a:rPr lang="en-US" b="0" dirty="0" err="1" smtClean="0"/>
              <a:t>SBInet</a:t>
            </a:r>
            <a:r>
              <a:rPr lang="en-US" b="0" dirty="0" smtClean="0"/>
              <a:t>) project designed to provide a “virtual fence”</a:t>
            </a:r>
          </a:p>
          <a:p>
            <a:pPr lvl="1">
              <a:buFont typeface="Arial" charset="0"/>
              <a:buChar char="■"/>
            </a:pPr>
            <a:r>
              <a:rPr lang="en-US" b="0" dirty="0" smtClean="0"/>
              <a:t>Placement </a:t>
            </a:r>
            <a:r>
              <a:rPr lang="en-US" b="0" dirty="0"/>
              <a:t>of 9 surveillance towers with radar, high-resolution cameras, infrared cameras, wireless networking, </a:t>
            </a:r>
            <a:r>
              <a:rPr lang="en-US" b="0" dirty="0" smtClean="0"/>
              <a:t>etc.</a:t>
            </a:r>
          </a:p>
          <a:p>
            <a:pPr lvl="1">
              <a:buFont typeface="Arial" charset="0"/>
              <a:buChar char="■"/>
            </a:pPr>
            <a:r>
              <a:rPr lang="en-US" b="0" dirty="0" smtClean="0"/>
              <a:t>Provides </a:t>
            </a:r>
            <a:r>
              <a:rPr lang="en-US" b="0" dirty="0"/>
              <a:t>a Common Operation Picture (COP</a:t>
            </a:r>
            <a:r>
              <a:rPr lang="en-US" b="0" dirty="0" smtClean="0"/>
              <a:t>)</a:t>
            </a:r>
          </a:p>
          <a:p>
            <a:pPr lvl="1">
              <a:buFont typeface="Arial" charset="0"/>
              <a:buChar char="■"/>
            </a:pPr>
            <a:endParaRPr lang="en-US" b="0" dirty="0"/>
          </a:p>
          <a:p>
            <a:r>
              <a:rPr lang="en-US" b="0" dirty="0"/>
              <a:t>C</a:t>
            </a:r>
            <a:r>
              <a:rPr lang="en-US" b="0" dirty="0" smtClean="0"/>
              <a:t>ameras</a:t>
            </a:r>
            <a:r>
              <a:rPr lang="en-US" b="0" dirty="0"/>
              <a:t>, sensors, </a:t>
            </a:r>
            <a:r>
              <a:rPr lang="en-US" b="0" dirty="0" smtClean="0"/>
              <a:t>towers connected in </a:t>
            </a:r>
            <a:r>
              <a:rPr lang="en-US" b="0" dirty="0"/>
              <a:t>a </a:t>
            </a:r>
            <a:r>
              <a:rPr lang="en-US" b="0" dirty="0" smtClean="0"/>
              <a:t>mesh?</a:t>
            </a:r>
            <a:endParaRPr lang="en-US" b="0" dirty="0"/>
          </a:p>
          <a:p>
            <a:pPr lvl="1">
              <a:buFont typeface="Arial" charset="0"/>
              <a:buChar char="■"/>
            </a:pPr>
            <a:r>
              <a:rPr lang="en-US" b="0" dirty="0" smtClean="0"/>
              <a:t>Communication relay towers provide long-distance backbone</a:t>
            </a:r>
          </a:p>
          <a:p>
            <a:pPr lvl="1">
              <a:buFont typeface="Arial" charset="0"/>
              <a:buChar char="■"/>
            </a:pPr>
            <a:r>
              <a:rPr lang="en-US" b="0" dirty="0" smtClean="0"/>
              <a:t>Extend mesh </a:t>
            </a:r>
            <a:r>
              <a:rPr lang="en-US" b="0" dirty="0"/>
              <a:t>to </a:t>
            </a:r>
            <a:r>
              <a:rPr lang="en-US" b="0" dirty="0" smtClean="0"/>
              <a:t>mobile devices for agents </a:t>
            </a:r>
            <a:r>
              <a:rPr lang="en-US" b="0" dirty="0"/>
              <a:t>patrolling the fence </a:t>
            </a:r>
            <a:r>
              <a:rPr lang="en-US" b="0" dirty="0" smtClean="0"/>
              <a:t>line</a:t>
            </a:r>
          </a:p>
          <a:p>
            <a:pPr lvl="1">
              <a:buFont typeface="Arial" charset="0"/>
              <a:buChar char="■"/>
            </a:pPr>
            <a:endParaRPr lang="en-US" b="0" dirty="0" smtClean="0"/>
          </a:p>
          <a:p>
            <a:pPr>
              <a:buFont typeface="Arial" charset="0"/>
              <a:buChar char="■"/>
            </a:pPr>
            <a:endParaRPr lang="en-US" b="0" dirty="0" smtClean="0"/>
          </a:p>
          <a:p>
            <a:pPr>
              <a:buFont typeface="Arial" charset="0"/>
              <a:buChar char="■"/>
            </a:pPr>
            <a:endParaRPr lang="en-US" b="0" dirty="0" smtClean="0"/>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1387072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16</a:t>
            </a:fld>
            <a:endParaRPr lang="en-US" dirty="0"/>
          </a:p>
        </p:txBody>
      </p:sp>
      <p:pic>
        <p:nvPicPr>
          <p:cNvPr id="8" name="Picture 7"/>
          <p:cNvPicPr>
            <a:picLocks noChangeAspect="1"/>
          </p:cNvPicPr>
          <p:nvPr/>
        </p:nvPicPr>
        <p:blipFill rotWithShape="1">
          <a:blip r:embed="rId3"/>
          <a:srcRect t="18441"/>
          <a:stretch/>
        </p:blipFill>
        <p:spPr>
          <a:xfrm>
            <a:off x="1881718" y="857250"/>
            <a:ext cx="5486400" cy="4961464"/>
          </a:xfrm>
          <a:prstGeom prst="rect">
            <a:avLst/>
          </a:prstGeom>
        </p:spPr>
      </p:pic>
    </p:spTree>
    <p:extLst>
      <p:ext uri="{BB962C8B-B14F-4D97-AF65-F5344CB8AC3E}">
        <p14:creationId xmlns:p14="http://schemas.microsoft.com/office/powerpoint/2010/main" val="3795145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Considerations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17</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Certificate Authority (CA) alternative</a:t>
            </a:r>
          </a:p>
          <a:p>
            <a:pPr lvl="1">
              <a:buFont typeface="Arial" charset="0"/>
              <a:buChar char="■"/>
            </a:pPr>
            <a:r>
              <a:rPr lang="en-US" b="0" dirty="0" smtClean="0"/>
              <a:t>CA server may not be accessible</a:t>
            </a:r>
          </a:p>
          <a:p>
            <a:pPr lvl="1">
              <a:buFont typeface="Arial" charset="0"/>
              <a:buChar char="■"/>
            </a:pPr>
            <a:r>
              <a:rPr lang="en-US" b="0" dirty="0" smtClean="0"/>
              <a:t>What if there’s no way to get the root certificate to validate signatures?</a:t>
            </a:r>
          </a:p>
          <a:p>
            <a:pPr lvl="1">
              <a:buFont typeface="Arial" charset="0"/>
              <a:buChar char="■"/>
            </a:pPr>
            <a:r>
              <a:rPr lang="en-US" b="0" dirty="0" smtClean="0"/>
              <a:t>What if root certificate jeopardized?</a:t>
            </a:r>
          </a:p>
          <a:p>
            <a:pPr lvl="1">
              <a:buFont typeface="Arial" charset="0"/>
              <a:buChar char="■"/>
            </a:pPr>
            <a:r>
              <a:rPr lang="en-US" sz="1800" b="0" dirty="0" smtClean="0"/>
              <a:t>Peers bump </a:t>
            </a:r>
            <a:r>
              <a:rPr lang="en-US" sz="1800" b="0" dirty="0"/>
              <a:t>phones on the fly to establish a web of </a:t>
            </a:r>
            <a:r>
              <a:rPr lang="en-US" sz="1800" b="0" dirty="0" smtClean="0"/>
              <a:t>trust</a:t>
            </a:r>
          </a:p>
          <a:p>
            <a:pPr marL="342901" lvl="2" indent="0">
              <a:lnSpc>
                <a:spcPts val="2000"/>
              </a:lnSpc>
              <a:spcBef>
                <a:spcPts val="600"/>
              </a:spcBef>
              <a:buNone/>
            </a:pPr>
            <a:endParaRPr lang="en-US" b="0" dirty="0" smtClean="0"/>
          </a:p>
          <a:p>
            <a:pPr>
              <a:buFont typeface="Arial" charset="0"/>
              <a:buChar char="■"/>
            </a:pPr>
            <a:r>
              <a:rPr lang="en-US" b="0" dirty="0" smtClean="0"/>
              <a:t>Route data through trusted peers</a:t>
            </a:r>
          </a:p>
          <a:p>
            <a:pPr lvl="1">
              <a:buFont typeface="Arial" charset="0"/>
              <a:buChar char="■"/>
            </a:pPr>
            <a:r>
              <a:rPr lang="en-US" b="0" dirty="0" smtClean="0"/>
              <a:t>Each peer signs data as it works its was through the mesh</a:t>
            </a:r>
          </a:p>
          <a:p>
            <a:pPr lvl="1">
              <a:buFont typeface="Arial" charset="0"/>
              <a:buChar char="■"/>
            </a:pPr>
            <a:r>
              <a:rPr lang="en-US" b="0" dirty="0" smtClean="0"/>
              <a:t>Receiver validates each signature</a:t>
            </a:r>
          </a:p>
          <a:p>
            <a:pPr lvl="1">
              <a:buFont typeface="Arial" charset="0"/>
              <a:buChar char="■"/>
            </a:pPr>
            <a:endParaRPr lang="en-US" b="0" dirty="0"/>
          </a:p>
          <a:p>
            <a:pPr>
              <a:buFont typeface="Arial" charset="0"/>
              <a:buChar char="■"/>
            </a:pPr>
            <a:r>
              <a:rPr lang="en-US" b="0" dirty="0" smtClean="0"/>
              <a:t>Split-packet routing</a:t>
            </a:r>
          </a:p>
          <a:p>
            <a:pPr lvl="1">
              <a:buFont typeface="Arial" charset="0"/>
              <a:buChar char="■"/>
            </a:pPr>
            <a:r>
              <a:rPr lang="en-US" b="0" dirty="0" smtClean="0"/>
              <a:t>Split each packet into two and send them over non-overlapping routes</a:t>
            </a:r>
          </a:p>
          <a:p>
            <a:pPr lvl="1">
              <a:buFont typeface="Arial" charset="0"/>
              <a:buChar char="■"/>
            </a:pPr>
            <a:r>
              <a:rPr lang="en-US" b="0" dirty="0" smtClean="0"/>
              <a:t>Receiver reconstructs original packet, each half is useless without the other</a:t>
            </a:r>
          </a:p>
          <a:p>
            <a:pPr lvl="1">
              <a:buFont typeface="Arial" charset="0"/>
              <a:buChar char="■"/>
            </a:pPr>
            <a:endParaRPr lang="en-US" b="0" dirty="0"/>
          </a:p>
          <a:p>
            <a:pPr>
              <a:buFont typeface="Arial" charset="0"/>
              <a:buChar char="■"/>
            </a:pPr>
            <a:r>
              <a:rPr lang="en-US" b="0" dirty="0"/>
              <a:t>Don’t request or push an unsigned public key over the air in plain text</a:t>
            </a:r>
          </a:p>
          <a:p>
            <a:pPr lvl="1">
              <a:buFont typeface="Arial" charset="0"/>
              <a:buChar char="■"/>
            </a:pPr>
            <a:r>
              <a:rPr lang="en-US" b="0" dirty="0"/>
              <a:t>Can MITM </a:t>
            </a:r>
            <a:r>
              <a:rPr lang="en-US" b="0" dirty="0" err="1"/>
              <a:t>Diffie-Hellmen</a:t>
            </a:r>
            <a:r>
              <a:rPr lang="en-US" b="0" dirty="0"/>
              <a:t> key exchange without proper </a:t>
            </a:r>
            <a:r>
              <a:rPr lang="en-US" b="0" dirty="0" smtClean="0"/>
              <a:t>authentication</a:t>
            </a:r>
            <a:endParaRPr lang="en-US" b="0" dirty="0"/>
          </a:p>
        </p:txBody>
      </p:sp>
    </p:spTree>
    <p:extLst>
      <p:ext uri="{BB962C8B-B14F-4D97-AF65-F5344CB8AC3E}">
        <p14:creationId xmlns:p14="http://schemas.microsoft.com/office/powerpoint/2010/main" val="1971900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208280"/>
            <a:ext cx="7162800" cy="533400"/>
          </a:xfrm>
        </p:spPr>
        <p:txBody>
          <a:bodyPr/>
          <a:lstStyle/>
          <a:p>
            <a:r>
              <a:rPr lang="en-US" dirty="0" smtClean="0"/>
              <a:t>Architecture</a:t>
            </a:r>
            <a:endParaRPr lang="en-US" dirty="0"/>
          </a:p>
        </p:txBody>
      </p:sp>
      <p:sp>
        <p:nvSpPr>
          <p:cNvPr id="3" name="Content Placeholder 2"/>
          <p:cNvSpPr>
            <a:spLocks noGrp="1"/>
          </p:cNvSpPr>
          <p:nvPr>
            <p:ph idx="1"/>
          </p:nvPr>
        </p:nvSpPr>
        <p:spPr>
          <a:xfrm>
            <a:off x="571500" y="1291590"/>
            <a:ext cx="7696200" cy="4762500"/>
          </a:xfrm>
        </p:spPr>
        <p:txBody>
          <a:bodyPr/>
          <a:lstStyle/>
          <a:p>
            <a:endParaRPr lang="en-US" b="0" dirty="0">
              <a:latin typeface="Calibri"/>
              <a:cs typeface="Calibri"/>
            </a:endParaRPr>
          </a:p>
          <a:p>
            <a:endParaRPr lang="en-US" b="0" dirty="0">
              <a:latin typeface="Calibri"/>
              <a:cs typeface="Calibri"/>
            </a:endParaRPr>
          </a:p>
        </p:txBody>
      </p:sp>
      <p:sp>
        <p:nvSpPr>
          <p:cNvPr id="4" name="Slide Number Placeholder 3"/>
          <p:cNvSpPr>
            <a:spLocks noGrp="1"/>
          </p:cNvSpPr>
          <p:nvPr>
            <p:ph type="sldNum" sz="quarter" idx="10"/>
          </p:nvPr>
        </p:nvSpPr>
        <p:spPr/>
        <p:txBody>
          <a:bodyPr/>
          <a:lstStyle/>
          <a:p>
            <a:pPr>
              <a:defRPr/>
            </a:pPr>
            <a:fld id="{6C818E5C-7AC6-4A53-AD18-ED9E60F1B6E2}" type="slidenum">
              <a:rPr lang="en-US" b="0" smtClean="0">
                <a:latin typeface="Calibri"/>
                <a:cs typeface="Calibri"/>
              </a:rPr>
              <a:pPr>
                <a:defRPr/>
              </a:pPr>
              <a:t>18</a:t>
            </a:fld>
            <a:endParaRPr lang="en-US" b="0" dirty="0">
              <a:latin typeface="Calibri"/>
              <a:cs typeface="Calibri"/>
            </a:endParaRPr>
          </a:p>
        </p:txBody>
      </p:sp>
      <p:sp>
        <p:nvSpPr>
          <p:cNvPr id="6" name="Rectangle 5"/>
          <p:cNvSpPr/>
          <p:nvPr/>
        </p:nvSpPr>
        <p:spPr>
          <a:xfrm>
            <a:off x="838199" y="848360"/>
            <a:ext cx="2266741"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Map App.</a:t>
            </a:r>
            <a:endParaRPr lang="en-US" sz="1200" b="0" dirty="0">
              <a:solidFill>
                <a:schemeClr val="tx1"/>
              </a:solidFill>
              <a:latin typeface="Calibri"/>
              <a:cs typeface="Calibri"/>
            </a:endParaRPr>
          </a:p>
        </p:txBody>
      </p:sp>
      <p:sp>
        <p:nvSpPr>
          <p:cNvPr id="7" name="Rectangle 6"/>
          <p:cNvSpPr/>
          <p:nvPr/>
        </p:nvSpPr>
        <p:spPr>
          <a:xfrm>
            <a:off x="838200" y="1381760"/>
            <a:ext cx="7620000" cy="296426"/>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smtClean="0">
                <a:solidFill>
                  <a:schemeClr val="tx1"/>
                </a:solidFill>
                <a:latin typeface="Calibri"/>
                <a:cs typeface="Calibri"/>
              </a:rPr>
              <a:t>Java </a:t>
            </a:r>
            <a:r>
              <a:rPr lang="en-US" sz="1200" b="0" dirty="0" smtClean="0">
                <a:solidFill>
                  <a:schemeClr val="tx1"/>
                </a:solidFill>
                <a:latin typeface="Calibri"/>
                <a:cs typeface="Calibri"/>
              </a:rPr>
              <a:t>Networking Interface</a:t>
            </a:r>
            <a:endParaRPr lang="en-US" sz="1200" b="0" dirty="0">
              <a:solidFill>
                <a:schemeClr val="tx1"/>
              </a:solidFill>
              <a:latin typeface="Calibri"/>
              <a:cs typeface="Calibri"/>
            </a:endParaRPr>
          </a:p>
        </p:txBody>
      </p:sp>
      <p:sp>
        <p:nvSpPr>
          <p:cNvPr id="8" name="Rectangle 7"/>
          <p:cNvSpPr/>
          <p:nvPr/>
        </p:nvSpPr>
        <p:spPr>
          <a:xfrm>
            <a:off x="838201" y="1678186"/>
            <a:ext cx="3814186" cy="313174"/>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TCP Socket</a:t>
            </a:r>
            <a:endParaRPr lang="en-US" sz="1200" b="0" dirty="0">
              <a:solidFill>
                <a:schemeClr val="tx1"/>
              </a:solidFill>
              <a:latin typeface="Calibri"/>
              <a:cs typeface="Calibri"/>
            </a:endParaRPr>
          </a:p>
        </p:txBody>
      </p:sp>
      <p:sp>
        <p:nvSpPr>
          <p:cNvPr id="9" name="Rectangle 8"/>
          <p:cNvSpPr/>
          <p:nvPr/>
        </p:nvSpPr>
        <p:spPr>
          <a:xfrm>
            <a:off x="4652386" y="1678186"/>
            <a:ext cx="3805813" cy="313174"/>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UDP Socket</a:t>
            </a:r>
            <a:endParaRPr lang="en-US" sz="1200" b="0" dirty="0">
              <a:solidFill>
                <a:schemeClr val="tx1"/>
              </a:solidFill>
              <a:latin typeface="Calibri"/>
              <a:cs typeface="Calibri"/>
            </a:endParaRPr>
          </a:p>
        </p:txBody>
      </p:sp>
      <p:sp>
        <p:nvSpPr>
          <p:cNvPr id="10" name="Rectangle 9"/>
          <p:cNvSpPr/>
          <p:nvPr/>
        </p:nvSpPr>
        <p:spPr>
          <a:xfrm>
            <a:off x="838200" y="5877560"/>
            <a:ext cx="7586505"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Linux Kernel Routing</a:t>
            </a:r>
            <a:endParaRPr lang="en-US" sz="1200" b="0" dirty="0">
              <a:solidFill>
                <a:schemeClr val="tx1"/>
              </a:solidFill>
              <a:latin typeface="Calibri"/>
              <a:cs typeface="Calibri"/>
            </a:endParaRPr>
          </a:p>
        </p:txBody>
      </p:sp>
      <p:sp>
        <p:nvSpPr>
          <p:cNvPr id="11" name="Rectangle 10"/>
          <p:cNvSpPr/>
          <p:nvPr/>
        </p:nvSpPr>
        <p:spPr>
          <a:xfrm>
            <a:off x="838200" y="2219960"/>
            <a:ext cx="7619999" cy="278842"/>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Global Handset Proxy</a:t>
            </a:r>
            <a:endParaRPr lang="en-US" sz="1200" b="0" dirty="0">
              <a:solidFill>
                <a:schemeClr val="tx1"/>
              </a:solidFill>
              <a:latin typeface="Calibri"/>
              <a:cs typeface="Calibri"/>
            </a:endParaRPr>
          </a:p>
        </p:txBody>
      </p:sp>
      <p:sp>
        <p:nvSpPr>
          <p:cNvPr id="12" name="Rectangle 11"/>
          <p:cNvSpPr/>
          <p:nvPr/>
        </p:nvSpPr>
        <p:spPr>
          <a:xfrm>
            <a:off x="838198" y="3896360"/>
            <a:ext cx="762000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Service</a:t>
            </a:r>
            <a:endParaRPr lang="en-US" sz="1200" b="0" dirty="0">
              <a:solidFill>
                <a:schemeClr val="tx1"/>
              </a:solidFill>
              <a:latin typeface="Calibri"/>
              <a:cs typeface="Calibri"/>
            </a:endParaRPr>
          </a:p>
        </p:txBody>
      </p:sp>
      <p:sp>
        <p:nvSpPr>
          <p:cNvPr id="13" name="Rectangle 12"/>
          <p:cNvSpPr/>
          <p:nvPr/>
        </p:nvSpPr>
        <p:spPr>
          <a:xfrm>
            <a:off x="832757" y="2753359"/>
            <a:ext cx="7625443" cy="311499"/>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Reliable Transmission Layer</a:t>
            </a:r>
            <a:endParaRPr lang="en-US" sz="1200" b="0" dirty="0">
              <a:solidFill>
                <a:schemeClr val="tx1"/>
              </a:solidFill>
              <a:latin typeface="Calibri"/>
              <a:cs typeface="Calibri"/>
            </a:endParaRPr>
          </a:p>
        </p:txBody>
      </p:sp>
      <p:sp>
        <p:nvSpPr>
          <p:cNvPr id="14" name="Rectangle 13"/>
          <p:cNvSpPr/>
          <p:nvPr/>
        </p:nvSpPr>
        <p:spPr>
          <a:xfrm>
            <a:off x="830246" y="3064858"/>
            <a:ext cx="7627953" cy="298102"/>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Security Manager</a:t>
            </a:r>
            <a:endParaRPr lang="en-US" sz="1200" b="0" dirty="0">
              <a:solidFill>
                <a:schemeClr val="tx1"/>
              </a:solidFill>
              <a:latin typeface="Calibri"/>
              <a:cs typeface="Calibri"/>
            </a:endParaRPr>
          </a:p>
        </p:txBody>
      </p:sp>
      <p:sp>
        <p:nvSpPr>
          <p:cNvPr id="15" name="Rectangle 14"/>
          <p:cNvSpPr/>
          <p:nvPr/>
        </p:nvSpPr>
        <p:spPr>
          <a:xfrm>
            <a:off x="830245" y="3362960"/>
            <a:ext cx="7627953"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Session Manager</a:t>
            </a:r>
            <a:endParaRPr lang="en-US" sz="1200" b="0" dirty="0">
              <a:solidFill>
                <a:schemeClr val="tx1"/>
              </a:solidFill>
              <a:latin typeface="Calibri"/>
              <a:cs typeface="Calibri"/>
            </a:endParaRPr>
          </a:p>
        </p:txBody>
      </p:sp>
      <p:sp>
        <p:nvSpPr>
          <p:cNvPr id="16" name="Rectangle 15"/>
          <p:cNvSpPr/>
          <p:nvPr/>
        </p:nvSpPr>
        <p:spPr>
          <a:xfrm>
            <a:off x="3488452" y="848360"/>
            <a:ext cx="2286000"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P2P Chat App.</a:t>
            </a:r>
            <a:endParaRPr lang="en-US" sz="1200" b="0" dirty="0">
              <a:solidFill>
                <a:schemeClr val="tx1"/>
              </a:solidFill>
              <a:latin typeface="Calibri"/>
              <a:cs typeface="Calibri"/>
            </a:endParaRPr>
          </a:p>
        </p:txBody>
      </p:sp>
      <p:sp>
        <p:nvSpPr>
          <p:cNvPr id="17" name="Rectangle 16"/>
          <p:cNvSpPr/>
          <p:nvPr/>
        </p:nvSpPr>
        <p:spPr>
          <a:xfrm>
            <a:off x="6172200" y="848360"/>
            <a:ext cx="2285999"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Other App.</a:t>
            </a:r>
            <a:endParaRPr lang="en-US" sz="1200" b="0" dirty="0">
              <a:solidFill>
                <a:schemeClr val="tx1"/>
              </a:solidFill>
              <a:latin typeface="Calibri"/>
              <a:cs typeface="Calibri"/>
            </a:endParaRPr>
          </a:p>
        </p:txBody>
      </p:sp>
      <p:sp>
        <p:nvSpPr>
          <p:cNvPr id="18" name="Rectangle 17"/>
          <p:cNvSpPr/>
          <p:nvPr/>
        </p:nvSpPr>
        <p:spPr>
          <a:xfrm>
            <a:off x="838197" y="4201160"/>
            <a:ext cx="1879039"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Network Configuration</a:t>
            </a:r>
            <a:endParaRPr lang="en-US" sz="1200" b="0" dirty="0">
              <a:solidFill>
                <a:schemeClr val="tx1"/>
              </a:solidFill>
              <a:latin typeface="Calibri"/>
              <a:cs typeface="Calibri"/>
            </a:endParaRPr>
          </a:p>
        </p:txBody>
      </p:sp>
      <p:sp>
        <p:nvSpPr>
          <p:cNvPr id="19" name="Rectangle 18"/>
          <p:cNvSpPr/>
          <p:nvPr/>
        </p:nvSpPr>
        <p:spPr>
          <a:xfrm>
            <a:off x="838200" y="4734560"/>
            <a:ext cx="7586504"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Modular MANET Routing Protocol Framework</a:t>
            </a:r>
            <a:endParaRPr lang="en-US" sz="1200" b="0" dirty="0">
              <a:solidFill>
                <a:schemeClr val="tx1"/>
              </a:solidFill>
              <a:latin typeface="Calibri"/>
              <a:cs typeface="Calibri"/>
            </a:endParaRPr>
          </a:p>
        </p:txBody>
      </p:sp>
      <p:sp>
        <p:nvSpPr>
          <p:cNvPr id="20" name="Rectangle 19"/>
          <p:cNvSpPr/>
          <p:nvPr/>
        </p:nvSpPr>
        <p:spPr>
          <a:xfrm>
            <a:off x="2717236" y="4201160"/>
            <a:ext cx="2769164"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Manual Routing Protocol Selection </a:t>
            </a:r>
            <a:endParaRPr lang="en-US" sz="1200" b="0" dirty="0">
              <a:solidFill>
                <a:schemeClr val="tx1"/>
              </a:solidFill>
              <a:latin typeface="Calibri"/>
              <a:cs typeface="Calibri"/>
            </a:endParaRPr>
          </a:p>
        </p:txBody>
      </p:sp>
      <p:sp>
        <p:nvSpPr>
          <p:cNvPr id="21" name="Rectangle 20"/>
          <p:cNvSpPr/>
          <p:nvPr/>
        </p:nvSpPr>
        <p:spPr>
          <a:xfrm>
            <a:off x="5486400" y="4201160"/>
            <a:ext cx="2974312"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Automated Routing Protocol Selection </a:t>
            </a:r>
            <a:endParaRPr lang="en-US" sz="1200" b="0" dirty="0">
              <a:solidFill>
                <a:schemeClr val="tx1"/>
              </a:solidFill>
              <a:latin typeface="Calibri"/>
              <a:cs typeface="Calibri"/>
            </a:endParaRPr>
          </a:p>
        </p:txBody>
      </p:sp>
      <p:sp>
        <p:nvSpPr>
          <p:cNvPr id="22" name="Rectangle 21"/>
          <p:cNvSpPr/>
          <p:nvPr/>
        </p:nvSpPr>
        <p:spPr>
          <a:xfrm>
            <a:off x="838197" y="5039360"/>
            <a:ext cx="3814190"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Proactive Routing Protocol Manager </a:t>
            </a:r>
            <a:endParaRPr lang="en-US" sz="1200" b="0" dirty="0">
              <a:solidFill>
                <a:schemeClr val="tx1"/>
              </a:solidFill>
              <a:latin typeface="Calibri"/>
              <a:cs typeface="Calibri"/>
            </a:endParaRPr>
          </a:p>
        </p:txBody>
      </p:sp>
      <p:sp>
        <p:nvSpPr>
          <p:cNvPr id="23" name="Rectangle 22"/>
          <p:cNvSpPr/>
          <p:nvPr/>
        </p:nvSpPr>
        <p:spPr>
          <a:xfrm>
            <a:off x="4652387" y="5039360"/>
            <a:ext cx="3772315"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Reactive Routing Protocol Manager </a:t>
            </a:r>
            <a:endParaRPr lang="en-US" sz="1200" b="0" dirty="0">
              <a:solidFill>
                <a:schemeClr val="tx1"/>
              </a:solidFill>
              <a:latin typeface="Calibri"/>
              <a:cs typeface="Calibri"/>
            </a:endParaRPr>
          </a:p>
        </p:txBody>
      </p:sp>
      <p:sp>
        <p:nvSpPr>
          <p:cNvPr id="24" name="Rectangle 23"/>
          <p:cNvSpPr/>
          <p:nvPr/>
        </p:nvSpPr>
        <p:spPr>
          <a:xfrm>
            <a:off x="1066800"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OLSR</a:t>
            </a:r>
            <a:endParaRPr lang="en-US" sz="1200" b="0" dirty="0">
              <a:solidFill>
                <a:schemeClr val="tx1"/>
              </a:solidFill>
              <a:latin typeface="Calibri"/>
              <a:cs typeface="Calibri"/>
            </a:endParaRPr>
          </a:p>
        </p:txBody>
      </p:sp>
      <p:sp>
        <p:nvSpPr>
          <p:cNvPr id="25" name="Rectangle 24"/>
          <p:cNvSpPr/>
          <p:nvPr/>
        </p:nvSpPr>
        <p:spPr>
          <a:xfrm>
            <a:off x="2167091"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Protocol 2</a:t>
            </a:r>
            <a:endParaRPr lang="en-US" sz="1200" b="0" dirty="0">
              <a:solidFill>
                <a:schemeClr val="tx1"/>
              </a:solidFill>
              <a:latin typeface="Calibri"/>
              <a:cs typeface="Calibri"/>
            </a:endParaRPr>
          </a:p>
        </p:txBody>
      </p:sp>
      <p:sp>
        <p:nvSpPr>
          <p:cNvPr id="26" name="Rectangle 25"/>
          <p:cNvSpPr/>
          <p:nvPr/>
        </p:nvSpPr>
        <p:spPr>
          <a:xfrm>
            <a:off x="3267382"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Protocol 3</a:t>
            </a:r>
            <a:endParaRPr lang="en-US" sz="1200" b="0" dirty="0">
              <a:solidFill>
                <a:schemeClr val="tx1"/>
              </a:solidFill>
              <a:latin typeface="Calibri"/>
              <a:cs typeface="Calibri"/>
            </a:endParaRPr>
          </a:p>
        </p:txBody>
      </p:sp>
      <p:sp>
        <p:nvSpPr>
          <p:cNvPr id="27" name="Rectangle 26"/>
          <p:cNvSpPr/>
          <p:nvPr/>
        </p:nvSpPr>
        <p:spPr>
          <a:xfrm>
            <a:off x="4876800"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DSR</a:t>
            </a:r>
            <a:endParaRPr lang="en-US" sz="1200" b="0" dirty="0">
              <a:solidFill>
                <a:schemeClr val="tx1"/>
              </a:solidFill>
              <a:latin typeface="Calibri"/>
              <a:cs typeface="Calibri"/>
            </a:endParaRPr>
          </a:p>
        </p:txBody>
      </p:sp>
      <p:sp>
        <p:nvSpPr>
          <p:cNvPr id="28" name="Rectangle 27"/>
          <p:cNvSpPr/>
          <p:nvPr/>
        </p:nvSpPr>
        <p:spPr>
          <a:xfrm>
            <a:off x="5977091"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Protocol 2</a:t>
            </a:r>
            <a:endParaRPr lang="en-US" sz="1200" b="0" dirty="0">
              <a:solidFill>
                <a:schemeClr val="tx1"/>
              </a:solidFill>
              <a:latin typeface="Calibri"/>
              <a:cs typeface="Calibri"/>
            </a:endParaRPr>
          </a:p>
        </p:txBody>
      </p:sp>
      <p:sp>
        <p:nvSpPr>
          <p:cNvPr id="29" name="Rectangle 28"/>
          <p:cNvSpPr/>
          <p:nvPr/>
        </p:nvSpPr>
        <p:spPr>
          <a:xfrm>
            <a:off x="7077382" y="5344160"/>
            <a:ext cx="1100291"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Protocol 3</a:t>
            </a:r>
            <a:endParaRPr lang="en-US" sz="1200" b="0" dirty="0">
              <a:solidFill>
                <a:schemeClr val="tx1"/>
              </a:solidFill>
              <a:latin typeface="Calibri"/>
              <a:cs typeface="Calibri"/>
            </a:endParaRPr>
          </a:p>
        </p:txBody>
      </p:sp>
    </p:spTree>
    <p:extLst>
      <p:ext uri="{BB962C8B-B14F-4D97-AF65-F5344CB8AC3E}">
        <p14:creationId xmlns:p14="http://schemas.microsoft.com/office/powerpoint/2010/main" val="2782320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a:t>Flow</a:t>
            </a:r>
            <a:br>
              <a:rPr lang="en-US" dirty="0"/>
            </a:br>
            <a:endParaRPr lang="en-US" dirty="0"/>
          </a:p>
        </p:txBody>
      </p:sp>
      <p:sp>
        <p:nvSpPr>
          <p:cNvPr id="3" name="Content Placeholder 2"/>
          <p:cNvSpPr>
            <a:spLocks noGrp="1"/>
          </p:cNvSpPr>
          <p:nvPr>
            <p:ph idx="1"/>
          </p:nvPr>
        </p:nvSpPr>
        <p:spPr>
          <a:xfrm>
            <a:off x="571500" y="1637030"/>
            <a:ext cx="7696200" cy="4762500"/>
          </a:xfrm>
        </p:spPr>
        <p:txBody>
          <a:bodyPr/>
          <a:lstStyle/>
          <a:p>
            <a:endParaRPr lang="en-US" b="0" dirty="0">
              <a:latin typeface="Calibri"/>
              <a:cs typeface="Calibri"/>
            </a:endParaRPr>
          </a:p>
          <a:p>
            <a:endParaRPr lang="en-US" b="0" dirty="0">
              <a:latin typeface="Calibri"/>
              <a:cs typeface="Calibri"/>
            </a:endParaRPr>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19</a:t>
            </a:fld>
            <a:endParaRPr lang="en-US" dirty="0"/>
          </a:p>
        </p:txBody>
      </p:sp>
      <p:sp>
        <p:nvSpPr>
          <p:cNvPr id="38" name="Rectangle 37"/>
          <p:cNvSpPr/>
          <p:nvPr/>
        </p:nvSpPr>
        <p:spPr>
          <a:xfrm>
            <a:off x="228600" y="2667000"/>
            <a:ext cx="8686800" cy="2514600"/>
          </a:xfrm>
          <a:prstGeom prst="rect">
            <a:avLst/>
          </a:prstGeom>
          <a:solidFill>
            <a:srgbClr val="FFB870">
              <a:alpha val="50196"/>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a:cs typeface="Calibri"/>
            </a:endParaRPr>
          </a:p>
        </p:txBody>
      </p:sp>
      <p:cxnSp>
        <p:nvCxnSpPr>
          <p:cNvPr id="39" name="Straight Arrow Connector 38"/>
          <p:cNvCxnSpPr/>
          <p:nvPr/>
        </p:nvCxnSpPr>
        <p:spPr>
          <a:xfrm flipV="1">
            <a:off x="8229600" y="1915021"/>
            <a:ext cx="0" cy="2481733"/>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6858000" y="3584720"/>
            <a:ext cx="0" cy="839117"/>
          </a:xfrm>
          <a:prstGeom prst="straightConnector1">
            <a:avLst/>
          </a:prstGeom>
          <a:ln w="1905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261839" y="3584720"/>
            <a:ext cx="0" cy="822863"/>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842495" y="3557637"/>
            <a:ext cx="0" cy="839117"/>
          </a:xfrm>
          <a:prstGeom prst="straightConnector1">
            <a:avLst/>
          </a:prstGeom>
          <a:ln w="1905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2286000" y="3584720"/>
            <a:ext cx="0" cy="822863"/>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877199" y="1915019"/>
            <a:ext cx="0" cy="250881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57200" y="1610219"/>
            <a:ext cx="2266741"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P2P Chat App.</a:t>
            </a:r>
            <a:endParaRPr lang="en-US" sz="1200" b="0" dirty="0">
              <a:solidFill>
                <a:schemeClr val="tx1"/>
              </a:solidFill>
              <a:latin typeface="Calibri"/>
              <a:cs typeface="Calibri"/>
            </a:endParaRPr>
          </a:p>
        </p:txBody>
      </p:sp>
      <p:sp>
        <p:nvSpPr>
          <p:cNvPr id="46" name="Rectangle 45"/>
          <p:cNvSpPr/>
          <p:nvPr/>
        </p:nvSpPr>
        <p:spPr>
          <a:xfrm>
            <a:off x="457201" y="2095052"/>
            <a:ext cx="2266740" cy="296426"/>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Java Networking Interface</a:t>
            </a:r>
            <a:endParaRPr lang="en-US" sz="1200" b="0" dirty="0">
              <a:solidFill>
                <a:schemeClr val="tx1"/>
              </a:solidFill>
              <a:latin typeface="Calibri"/>
              <a:cs typeface="Calibri"/>
            </a:endParaRPr>
          </a:p>
        </p:txBody>
      </p:sp>
      <p:sp>
        <p:nvSpPr>
          <p:cNvPr id="47" name="Rectangle 46"/>
          <p:cNvSpPr/>
          <p:nvPr/>
        </p:nvSpPr>
        <p:spPr>
          <a:xfrm>
            <a:off x="459892" y="3305878"/>
            <a:ext cx="2264050" cy="278842"/>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Global Handset Proxy</a:t>
            </a:r>
            <a:endParaRPr lang="en-US" sz="1200" b="0" dirty="0">
              <a:solidFill>
                <a:schemeClr val="tx1"/>
              </a:solidFill>
              <a:latin typeface="Calibri"/>
              <a:cs typeface="Calibri"/>
            </a:endParaRPr>
          </a:p>
        </p:txBody>
      </p:sp>
      <p:sp>
        <p:nvSpPr>
          <p:cNvPr id="48" name="Rectangle 47"/>
          <p:cNvSpPr/>
          <p:nvPr/>
        </p:nvSpPr>
        <p:spPr>
          <a:xfrm>
            <a:off x="459893" y="3813320"/>
            <a:ext cx="2264050" cy="311499"/>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Reliable Transmission Layer</a:t>
            </a:r>
            <a:endParaRPr lang="en-US" sz="1200" b="0" dirty="0">
              <a:solidFill>
                <a:schemeClr val="tx1"/>
              </a:solidFill>
              <a:latin typeface="Calibri"/>
              <a:cs typeface="Calibri"/>
            </a:endParaRPr>
          </a:p>
        </p:txBody>
      </p:sp>
      <p:sp>
        <p:nvSpPr>
          <p:cNvPr id="49" name="Rectangle 48"/>
          <p:cNvSpPr/>
          <p:nvPr/>
        </p:nvSpPr>
        <p:spPr>
          <a:xfrm>
            <a:off x="457200" y="4396755"/>
            <a:ext cx="2266744"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Routing Protocol</a:t>
            </a:r>
            <a:endParaRPr lang="en-US" sz="1200" b="0" dirty="0">
              <a:solidFill>
                <a:schemeClr val="tx1"/>
              </a:solidFill>
              <a:latin typeface="Calibri"/>
              <a:cs typeface="Calibri"/>
            </a:endParaRPr>
          </a:p>
        </p:txBody>
      </p:sp>
      <p:sp>
        <p:nvSpPr>
          <p:cNvPr id="50" name="Rectangle 49"/>
          <p:cNvSpPr/>
          <p:nvPr/>
        </p:nvSpPr>
        <p:spPr>
          <a:xfrm>
            <a:off x="6477000" y="1610219"/>
            <a:ext cx="2266741"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P2P Chat App.</a:t>
            </a:r>
            <a:endParaRPr lang="en-US" sz="1200" b="0" dirty="0">
              <a:solidFill>
                <a:schemeClr val="tx1"/>
              </a:solidFill>
              <a:latin typeface="Calibri"/>
              <a:cs typeface="Calibri"/>
            </a:endParaRPr>
          </a:p>
        </p:txBody>
      </p:sp>
      <p:sp>
        <p:nvSpPr>
          <p:cNvPr id="51" name="Rectangle 50"/>
          <p:cNvSpPr/>
          <p:nvPr/>
        </p:nvSpPr>
        <p:spPr>
          <a:xfrm>
            <a:off x="6477001" y="2095052"/>
            <a:ext cx="2266740" cy="296426"/>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Java Networking Interface</a:t>
            </a:r>
            <a:endParaRPr lang="en-US" sz="1200" b="0" dirty="0">
              <a:solidFill>
                <a:schemeClr val="tx1"/>
              </a:solidFill>
              <a:latin typeface="Calibri"/>
              <a:cs typeface="Calibri"/>
            </a:endParaRPr>
          </a:p>
        </p:txBody>
      </p:sp>
      <p:cxnSp>
        <p:nvCxnSpPr>
          <p:cNvPr id="53" name="Straight Arrow Connector 52"/>
          <p:cNvCxnSpPr>
            <a:endCxn id="62" idx="1"/>
          </p:cNvCxnSpPr>
          <p:nvPr/>
        </p:nvCxnSpPr>
        <p:spPr>
          <a:xfrm>
            <a:off x="2723945" y="3445299"/>
            <a:ext cx="709095"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68003" y="5276195"/>
            <a:ext cx="1274708" cy="338554"/>
          </a:xfrm>
          <a:prstGeom prst="rect">
            <a:avLst/>
          </a:prstGeom>
          <a:noFill/>
        </p:spPr>
        <p:txBody>
          <a:bodyPr wrap="none" rtlCol="0">
            <a:spAutoFit/>
          </a:bodyPr>
          <a:lstStyle/>
          <a:p>
            <a:r>
              <a:rPr lang="en-US" sz="1600" dirty="0" smtClean="0">
                <a:latin typeface="Calibri"/>
                <a:cs typeface="Calibri"/>
              </a:rPr>
              <a:t>Source Node</a:t>
            </a:r>
            <a:endParaRPr lang="en-US" sz="1600" dirty="0">
              <a:latin typeface="Calibri"/>
              <a:cs typeface="Calibri"/>
            </a:endParaRPr>
          </a:p>
        </p:txBody>
      </p:sp>
      <p:sp>
        <p:nvSpPr>
          <p:cNvPr id="55" name="TextBox 54"/>
          <p:cNvSpPr txBox="1"/>
          <p:nvPr/>
        </p:nvSpPr>
        <p:spPr>
          <a:xfrm>
            <a:off x="3842495" y="5300246"/>
            <a:ext cx="1159292" cy="338554"/>
          </a:xfrm>
          <a:prstGeom prst="rect">
            <a:avLst/>
          </a:prstGeom>
          <a:noFill/>
        </p:spPr>
        <p:txBody>
          <a:bodyPr wrap="none" rtlCol="0">
            <a:spAutoFit/>
          </a:bodyPr>
          <a:lstStyle/>
          <a:p>
            <a:r>
              <a:rPr lang="en-US" sz="1600" dirty="0" smtClean="0">
                <a:latin typeface="Calibri"/>
                <a:cs typeface="Calibri"/>
              </a:rPr>
              <a:t>Relay Node</a:t>
            </a:r>
            <a:endParaRPr lang="en-US" sz="1600" dirty="0">
              <a:latin typeface="Calibri"/>
              <a:cs typeface="Calibri"/>
            </a:endParaRPr>
          </a:p>
        </p:txBody>
      </p:sp>
      <p:sp>
        <p:nvSpPr>
          <p:cNvPr id="56" name="TextBox 55"/>
          <p:cNvSpPr txBox="1"/>
          <p:nvPr/>
        </p:nvSpPr>
        <p:spPr>
          <a:xfrm>
            <a:off x="6673512" y="5276195"/>
            <a:ext cx="1676461" cy="338554"/>
          </a:xfrm>
          <a:prstGeom prst="rect">
            <a:avLst/>
          </a:prstGeom>
          <a:noFill/>
        </p:spPr>
        <p:txBody>
          <a:bodyPr wrap="none" rtlCol="0">
            <a:spAutoFit/>
          </a:bodyPr>
          <a:lstStyle/>
          <a:p>
            <a:r>
              <a:rPr lang="en-US" sz="1600" dirty="0" smtClean="0">
                <a:latin typeface="Calibri"/>
                <a:cs typeface="Calibri"/>
              </a:rPr>
              <a:t>Destination Node</a:t>
            </a:r>
            <a:endParaRPr lang="en-US" sz="1600" dirty="0">
              <a:latin typeface="Calibri"/>
              <a:cs typeface="Calibri"/>
            </a:endParaRPr>
          </a:p>
        </p:txBody>
      </p:sp>
      <p:sp>
        <p:nvSpPr>
          <p:cNvPr id="57" name="TextBox 56"/>
          <p:cNvSpPr txBox="1"/>
          <p:nvPr/>
        </p:nvSpPr>
        <p:spPr>
          <a:xfrm>
            <a:off x="877199" y="4806926"/>
            <a:ext cx="1421440" cy="276999"/>
          </a:xfrm>
          <a:prstGeom prst="rect">
            <a:avLst/>
          </a:prstGeom>
          <a:noFill/>
        </p:spPr>
        <p:txBody>
          <a:bodyPr wrap="square" rtlCol="0">
            <a:spAutoFit/>
          </a:bodyPr>
          <a:lstStyle/>
          <a:p>
            <a:r>
              <a:rPr lang="en-US" sz="1200" b="0" dirty="0" smtClean="0">
                <a:latin typeface="Calibri"/>
                <a:cs typeface="Calibri"/>
              </a:rPr>
              <a:t>[determine route]</a:t>
            </a:r>
            <a:endParaRPr lang="en-US" sz="1200" b="0" dirty="0">
              <a:latin typeface="Calibri"/>
              <a:cs typeface="Calibri"/>
            </a:endParaRPr>
          </a:p>
        </p:txBody>
      </p:sp>
      <p:sp>
        <p:nvSpPr>
          <p:cNvPr id="58" name="TextBox 57"/>
          <p:cNvSpPr txBox="1"/>
          <p:nvPr/>
        </p:nvSpPr>
        <p:spPr>
          <a:xfrm>
            <a:off x="6639592" y="4806925"/>
            <a:ext cx="1941557" cy="276999"/>
          </a:xfrm>
          <a:prstGeom prst="rect">
            <a:avLst/>
          </a:prstGeom>
          <a:noFill/>
        </p:spPr>
        <p:txBody>
          <a:bodyPr wrap="none" rtlCol="0">
            <a:spAutoFit/>
          </a:bodyPr>
          <a:lstStyle/>
          <a:p>
            <a:r>
              <a:rPr lang="en-US" sz="1200" b="0" dirty="0" smtClean="0">
                <a:latin typeface="Calibri"/>
                <a:cs typeface="Calibri"/>
              </a:rPr>
              <a:t>[update network topology]</a:t>
            </a:r>
            <a:endParaRPr lang="en-US" sz="1200" b="0" dirty="0">
              <a:latin typeface="Calibri"/>
              <a:cs typeface="Calibri"/>
            </a:endParaRPr>
          </a:p>
        </p:txBody>
      </p:sp>
      <p:sp>
        <p:nvSpPr>
          <p:cNvPr id="59" name="Rectangle 58"/>
          <p:cNvSpPr/>
          <p:nvPr/>
        </p:nvSpPr>
        <p:spPr>
          <a:xfrm>
            <a:off x="6468466" y="3305878"/>
            <a:ext cx="2264050" cy="278842"/>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Global Handset Proxy</a:t>
            </a:r>
            <a:endParaRPr lang="en-US" sz="1200" b="0" dirty="0">
              <a:solidFill>
                <a:schemeClr val="tx1"/>
              </a:solidFill>
              <a:latin typeface="Calibri"/>
              <a:cs typeface="Calibri"/>
            </a:endParaRPr>
          </a:p>
        </p:txBody>
      </p:sp>
      <p:sp>
        <p:nvSpPr>
          <p:cNvPr id="60" name="Rectangle 59"/>
          <p:cNvSpPr/>
          <p:nvPr/>
        </p:nvSpPr>
        <p:spPr>
          <a:xfrm>
            <a:off x="6468467" y="3813320"/>
            <a:ext cx="2264050" cy="311499"/>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Reliable Transmission Layer</a:t>
            </a:r>
            <a:endParaRPr lang="en-US" sz="1200" b="0" dirty="0">
              <a:solidFill>
                <a:schemeClr val="tx1"/>
              </a:solidFill>
              <a:latin typeface="Calibri"/>
              <a:cs typeface="Calibri"/>
            </a:endParaRPr>
          </a:p>
        </p:txBody>
      </p:sp>
      <p:sp>
        <p:nvSpPr>
          <p:cNvPr id="61" name="Rectangle 60"/>
          <p:cNvSpPr/>
          <p:nvPr/>
        </p:nvSpPr>
        <p:spPr>
          <a:xfrm>
            <a:off x="6465774" y="4396755"/>
            <a:ext cx="2266744"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Routing Protocol</a:t>
            </a:r>
            <a:endParaRPr lang="en-US" sz="1200" b="0" dirty="0">
              <a:solidFill>
                <a:schemeClr val="tx1"/>
              </a:solidFill>
              <a:latin typeface="Calibri"/>
              <a:cs typeface="Calibri"/>
            </a:endParaRPr>
          </a:p>
        </p:txBody>
      </p:sp>
      <p:sp>
        <p:nvSpPr>
          <p:cNvPr id="62" name="Rectangle 61"/>
          <p:cNvSpPr/>
          <p:nvPr/>
        </p:nvSpPr>
        <p:spPr>
          <a:xfrm>
            <a:off x="3433040" y="3305878"/>
            <a:ext cx="2264050" cy="278842"/>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Global Handset Proxy</a:t>
            </a:r>
            <a:endParaRPr lang="en-US" sz="1200" b="0" dirty="0">
              <a:solidFill>
                <a:schemeClr val="tx1"/>
              </a:solidFill>
              <a:latin typeface="Calibri"/>
              <a:cs typeface="Calibri"/>
            </a:endParaRPr>
          </a:p>
        </p:txBody>
      </p:sp>
      <p:sp>
        <p:nvSpPr>
          <p:cNvPr id="63" name="Rectangle 62"/>
          <p:cNvSpPr/>
          <p:nvPr/>
        </p:nvSpPr>
        <p:spPr>
          <a:xfrm>
            <a:off x="3431693" y="3813319"/>
            <a:ext cx="2264050" cy="311499"/>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Reliable Transmission Layer</a:t>
            </a:r>
            <a:endParaRPr lang="en-US" sz="1200" b="0" dirty="0">
              <a:solidFill>
                <a:schemeClr val="tx1"/>
              </a:solidFill>
              <a:latin typeface="Calibri"/>
              <a:cs typeface="Calibri"/>
            </a:endParaRPr>
          </a:p>
        </p:txBody>
      </p:sp>
      <p:sp>
        <p:nvSpPr>
          <p:cNvPr id="64" name="Rectangle 63"/>
          <p:cNvSpPr/>
          <p:nvPr/>
        </p:nvSpPr>
        <p:spPr>
          <a:xfrm>
            <a:off x="3429000" y="4396754"/>
            <a:ext cx="2266744" cy="304800"/>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Routing Protocol</a:t>
            </a:r>
            <a:endParaRPr lang="en-US" sz="1200" b="0" dirty="0">
              <a:solidFill>
                <a:schemeClr val="tx1"/>
              </a:solidFill>
              <a:latin typeface="Calibri"/>
              <a:cs typeface="Calibri"/>
            </a:endParaRPr>
          </a:p>
        </p:txBody>
      </p:sp>
      <p:cxnSp>
        <p:nvCxnSpPr>
          <p:cNvPr id="65" name="Straight Arrow Connector 64"/>
          <p:cNvCxnSpPr>
            <a:stCxn id="62" idx="3"/>
            <a:endCxn id="59" idx="1"/>
          </p:cNvCxnSpPr>
          <p:nvPr/>
        </p:nvCxnSpPr>
        <p:spPr>
          <a:xfrm>
            <a:off x="5697090" y="3445299"/>
            <a:ext cx="771376" cy="0"/>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044983" y="4806926"/>
            <a:ext cx="3187178" cy="276999"/>
          </a:xfrm>
          <a:prstGeom prst="rect">
            <a:avLst/>
          </a:prstGeom>
          <a:noFill/>
        </p:spPr>
        <p:txBody>
          <a:bodyPr wrap="square" rtlCol="0">
            <a:spAutoFit/>
          </a:bodyPr>
          <a:lstStyle/>
          <a:p>
            <a:r>
              <a:rPr lang="en-US" sz="1200" b="0" dirty="0" smtClean="0">
                <a:latin typeface="Calibri"/>
                <a:cs typeface="Calibri"/>
              </a:rPr>
              <a:t>[update </a:t>
            </a:r>
            <a:r>
              <a:rPr lang="en-US" sz="1200" b="0" dirty="0">
                <a:latin typeface="Calibri"/>
                <a:cs typeface="Calibri"/>
              </a:rPr>
              <a:t>network </a:t>
            </a:r>
            <a:r>
              <a:rPr lang="en-US" sz="1200" b="0" dirty="0" smtClean="0">
                <a:latin typeface="Calibri"/>
                <a:cs typeface="Calibri"/>
              </a:rPr>
              <a:t>topology / </a:t>
            </a:r>
            <a:r>
              <a:rPr lang="en-US" sz="1200" b="0" dirty="0">
                <a:latin typeface="Calibri"/>
                <a:cs typeface="Calibri"/>
              </a:rPr>
              <a:t>determine </a:t>
            </a:r>
            <a:r>
              <a:rPr lang="en-US" sz="1200" b="0" dirty="0" smtClean="0">
                <a:latin typeface="Calibri"/>
                <a:cs typeface="Calibri"/>
              </a:rPr>
              <a:t>route]</a:t>
            </a:r>
            <a:endParaRPr lang="en-US" sz="1200" b="0" dirty="0">
              <a:latin typeface="Calibri"/>
              <a:cs typeface="Calibri"/>
            </a:endParaRPr>
          </a:p>
        </p:txBody>
      </p:sp>
      <p:sp>
        <p:nvSpPr>
          <p:cNvPr id="67" name="TextBox 66"/>
          <p:cNvSpPr txBox="1"/>
          <p:nvPr/>
        </p:nvSpPr>
        <p:spPr>
          <a:xfrm>
            <a:off x="3526199" y="2806263"/>
            <a:ext cx="2217750" cy="369332"/>
          </a:xfrm>
          <a:prstGeom prst="rect">
            <a:avLst/>
          </a:prstGeom>
          <a:noFill/>
        </p:spPr>
        <p:txBody>
          <a:bodyPr wrap="none" rtlCol="0">
            <a:spAutoFit/>
          </a:bodyPr>
          <a:lstStyle/>
          <a:p>
            <a:r>
              <a:rPr lang="en-US" b="0" dirty="0" smtClean="0">
                <a:latin typeface="Calibri"/>
                <a:cs typeface="Calibri"/>
              </a:rPr>
              <a:t>Transparent Backend</a:t>
            </a:r>
            <a:endParaRPr lang="en-US" b="0" dirty="0">
              <a:latin typeface="Calibri"/>
              <a:cs typeface="Calibri"/>
            </a:endParaRPr>
          </a:p>
        </p:txBody>
      </p:sp>
      <p:sp>
        <p:nvSpPr>
          <p:cNvPr id="68" name="Right Arrow 67"/>
          <p:cNvSpPr/>
          <p:nvPr/>
        </p:nvSpPr>
        <p:spPr>
          <a:xfrm>
            <a:off x="2977412" y="1452880"/>
            <a:ext cx="3200400" cy="619760"/>
          </a:xfrm>
          <a:prstGeom prst="rightArrow">
            <a:avLst/>
          </a:prstGeom>
          <a:solidFill>
            <a:srgbClr val="FFFF8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chemeClr val="tx1"/>
                </a:solidFill>
                <a:latin typeface="Calibri"/>
                <a:cs typeface="Calibri"/>
              </a:rPr>
              <a:t>Hello</a:t>
            </a:r>
            <a:endParaRPr lang="en-US" b="0" dirty="0">
              <a:solidFill>
                <a:schemeClr val="tx1"/>
              </a:solidFill>
              <a:latin typeface="Calibri"/>
              <a:cs typeface="Calibri"/>
            </a:endParaRPr>
          </a:p>
        </p:txBody>
      </p:sp>
    </p:spTree>
    <p:extLst>
      <p:ext uri="{BB962C8B-B14F-4D97-AF65-F5344CB8AC3E}">
        <p14:creationId xmlns:p14="http://schemas.microsoft.com/office/powerpoint/2010/main" val="267118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a:t>
            </a:fld>
            <a:endParaRPr lang="en-US" dirty="0"/>
          </a:p>
        </p:txBody>
      </p:sp>
      <p:sp>
        <p:nvSpPr>
          <p:cNvPr id="5" name="Content Placeholder 2"/>
          <p:cNvSpPr txBox="1">
            <a:spLocks/>
          </p:cNvSpPr>
          <p:nvPr/>
        </p:nvSpPr>
        <p:spPr bwMode="auto">
          <a:xfrm>
            <a:off x="444758" y="1117172"/>
            <a:ext cx="825255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Homeland </a:t>
            </a:r>
            <a:r>
              <a:rPr lang="en-US" b="0" dirty="0"/>
              <a:t>Security Systems Engineering and Development Institute (HS </a:t>
            </a:r>
            <a:r>
              <a:rPr lang="en-US" b="0" dirty="0" smtClean="0"/>
              <a:t>SEDI) is a not</a:t>
            </a:r>
            <a:r>
              <a:rPr lang="en-US" b="0" dirty="0"/>
              <a:t>-for-profit federally funded research and development center (FFRDC</a:t>
            </a:r>
            <a:r>
              <a:rPr lang="en-US" b="0" dirty="0" smtClean="0"/>
              <a:t>) managed by The MITRE Corporation</a:t>
            </a:r>
          </a:p>
          <a:p>
            <a:pPr marL="0" indent="0">
              <a:buNone/>
            </a:pPr>
            <a:endParaRPr lang="en-US" b="0" dirty="0" smtClean="0"/>
          </a:p>
          <a:p>
            <a:pPr>
              <a:buFont typeface="Arial" charset="0"/>
              <a:buChar char="■"/>
            </a:pPr>
            <a:r>
              <a:rPr lang="en-US" b="0" dirty="0" smtClean="0"/>
              <a:t>SEDI supports the DHS by providing independent expertise </a:t>
            </a:r>
            <a:r>
              <a:rPr lang="en-US" b="0" dirty="0"/>
              <a:t>in systems engineering </a:t>
            </a:r>
            <a:r>
              <a:rPr lang="en-US" b="0" dirty="0" smtClean="0"/>
              <a:t>and developing proof-of-concept prototypes</a:t>
            </a:r>
          </a:p>
          <a:p>
            <a:pPr>
              <a:buFont typeface="Arial" charset="0"/>
              <a:buChar char="■"/>
            </a:pPr>
            <a:endParaRPr lang="en-US" b="0" dirty="0"/>
          </a:p>
          <a:p>
            <a:pPr>
              <a:buFont typeface="Arial" charset="0"/>
              <a:buChar char="■"/>
            </a:pPr>
            <a:r>
              <a:rPr lang="en-US" b="0" dirty="0"/>
              <a:t>The Smart Phone Ad-Hoc Networking </a:t>
            </a:r>
            <a:r>
              <a:rPr lang="en-US" b="0" dirty="0" smtClean="0"/>
              <a:t>(</a:t>
            </a:r>
            <a:r>
              <a:rPr lang="en-US" b="0" dirty="0"/>
              <a:t>SPAN) </a:t>
            </a:r>
            <a:r>
              <a:rPr lang="en-US" b="0" dirty="0" smtClean="0"/>
              <a:t>research project is funded by HS SEDI for use in emergency preparedness and response situations </a:t>
            </a:r>
          </a:p>
          <a:p>
            <a:pPr marL="0" indent="0">
              <a:buNone/>
            </a:pPr>
            <a:endParaRPr lang="en-US" b="0" dirty="0"/>
          </a:p>
          <a:p>
            <a:pPr>
              <a:buFont typeface="Arial" charset="0"/>
              <a:buChar char="■"/>
            </a:pPr>
            <a:r>
              <a:rPr lang="en-US" b="0" dirty="0" smtClean="0"/>
              <a:t>MITRE: Jeff Robble, Oliver Chong, Sheldon </a:t>
            </a:r>
            <a:r>
              <a:rPr lang="en-US" b="0" dirty="0" err="1" smtClean="0"/>
              <a:t>Durrant</a:t>
            </a:r>
            <a:r>
              <a:rPr lang="en-US" b="0" dirty="0"/>
              <a:t>, Nick </a:t>
            </a:r>
            <a:r>
              <a:rPr lang="en-US" b="0" dirty="0" err="1"/>
              <a:t>Modly</a:t>
            </a:r>
            <a:endParaRPr lang="en-US" b="0" dirty="0"/>
          </a:p>
          <a:p>
            <a:pPr>
              <a:buFont typeface="Arial" charset="0"/>
              <a:buChar char="■"/>
            </a:pPr>
            <a:r>
              <a:rPr lang="en-US" b="0" dirty="0" err="1" smtClean="0"/>
              <a:t>Accuvant</a:t>
            </a:r>
            <a:r>
              <a:rPr lang="en-US" b="0" dirty="0" smtClean="0"/>
              <a:t> LABS: Josh Thomas</a:t>
            </a:r>
          </a:p>
          <a:p>
            <a:pPr marL="0" indent="0">
              <a:buNone/>
            </a:pPr>
            <a:endParaRPr lang="en-US" dirty="0" smtClean="0">
              <a:latin typeface="Arial" charset="0"/>
              <a:cs typeface="Arial" charset="0"/>
            </a:endParaRPr>
          </a:p>
        </p:txBody>
      </p:sp>
      <p:pic>
        <p:nvPicPr>
          <p:cNvPr id="11" name="Picture 10"/>
          <p:cNvPicPr>
            <a:picLocks noChangeAspect="1"/>
          </p:cNvPicPr>
          <p:nvPr/>
        </p:nvPicPr>
        <p:blipFill>
          <a:blip r:embed="rId3"/>
          <a:stretch>
            <a:fillRect/>
          </a:stretch>
        </p:blipFill>
        <p:spPr>
          <a:xfrm>
            <a:off x="4655208" y="5254105"/>
            <a:ext cx="3481553" cy="1044466"/>
          </a:xfrm>
          <a:prstGeom prst="rect">
            <a:avLst/>
          </a:prstGeom>
        </p:spPr>
      </p:pic>
      <p:pic>
        <p:nvPicPr>
          <p:cNvPr id="12" name="Picture 11"/>
          <p:cNvPicPr>
            <a:picLocks noChangeAspect="1"/>
          </p:cNvPicPr>
          <p:nvPr/>
        </p:nvPicPr>
        <p:blipFill>
          <a:blip r:embed="rId4"/>
          <a:stretch>
            <a:fillRect/>
          </a:stretch>
        </p:blipFill>
        <p:spPr>
          <a:xfrm>
            <a:off x="1024757" y="5334807"/>
            <a:ext cx="2992821" cy="881447"/>
          </a:xfrm>
          <a:prstGeom prst="rect">
            <a:avLst/>
          </a:prstGeom>
        </p:spPr>
      </p:pic>
    </p:spTree>
    <p:extLst>
      <p:ext uri="{BB962C8B-B14F-4D97-AF65-F5344CB8AC3E}">
        <p14:creationId xmlns:p14="http://schemas.microsoft.com/office/powerpoint/2010/main" val="381341356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Mode on Android Hardware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20</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Leveraged Wi-Fi Tether for Root Users app. </a:t>
            </a:r>
            <a:endParaRPr lang="en-US" b="0" dirty="0" smtClean="0"/>
          </a:p>
          <a:p>
            <a:pPr lvl="1">
              <a:buFont typeface="Arial" charset="0"/>
              <a:buChar char="■"/>
            </a:pPr>
            <a:r>
              <a:rPr lang="en-US" b="0" dirty="0" smtClean="0"/>
              <a:t>Edify </a:t>
            </a:r>
            <a:r>
              <a:rPr lang="en-US" b="0" dirty="0"/>
              <a:t>script for setting up ad-hoc mode using cross-compiled </a:t>
            </a:r>
            <a:r>
              <a:rPr lang="en-US" b="0" dirty="0" err="1"/>
              <a:t>iwconfig</a:t>
            </a:r>
            <a:endParaRPr lang="en-US" b="0" dirty="0"/>
          </a:p>
          <a:p>
            <a:pPr>
              <a:buFont typeface="Arial" charset="0"/>
              <a:buChar char="■"/>
            </a:pPr>
            <a:endParaRPr lang="en-US" b="0" dirty="0"/>
          </a:p>
          <a:p>
            <a:pPr>
              <a:buFont typeface="Arial" charset="0"/>
              <a:buChar char="■"/>
            </a:pPr>
            <a:r>
              <a:rPr lang="en-US" b="0" dirty="0"/>
              <a:t>Some phone </a:t>
            </a:r>
            <a:r>
              <a:rPr lang="en-US" b="0" dirty="0" err="1" smtClean="0"/>
              <a:t>wifi</a:t>
            </a:r>
            <a:r>
              <a:rPr lang="en-US" b="0" dirty="0" smtClean="0"/>
              <a:t> </a:t>
            </a:r>
            <a:r>
              <a:rPr lang="en-US" b="0" dirty="0"/>
              <a:t>drivers don’t support ad-hoc </a:t>
            </a:r>
            <a:r>
              <a:rPr lang="en-US" b="0" dirty="0" smtClean="0"/>
              <a:t>mode</a:t>
            </a:r>
          </a:p>
          <a:p>
            <a:pPr lvl="1">
              <a:buFont typeface="Arial" charset="0"/>
              <a:buChar char="■"/>
            </a:pPr>
            <a:r>
              <a:rPr lang="en-US" b="0" dirty="0" smtClean="0"/>
              <a:t>Wi</a:t>
            </a:r>
            <a:r>
              <a:rPr lang="en-US" b="0" dirty="0"/>
              <a:t>-Fi Tether app. switched to using </a:t>
            </a:r>
            <a:r>
              <a:rPr lang="en-US" b="0" dirty="0" err="1" smtClean="0"/>
              <a:t>softAP</a:t>
            </a:r>
            <a:endParaRPr lang="en-US" b="0" dirty="0" smtClean="0"/>
          </a:p>
          <a:p>
            <a:pPr lvl="1">
              <a:buFont typeface="Arial" charset="0"/>
              <a:buChar char="■"/>
            </a:pPr>
            <a:r>
              <a:rPr lang="en-US" b="0" dirty="0" err="1" smtClean="0"/>
              <a:t>softAP</a:t>
            </a:r>
            <a:r>
              <a:rPr lang="en-US" b="0" dirty="0"/>
              <a:t>: software enabled portable wireless access point</a:t>
            </a:r>
          </a:p>
          <a:p>
            <a:pPr>
              <a:buFont typeface="Arial" charset="0"/>
              <a:buChar char="■"/>
            </a:pPr>
            <a:endParaRPr lang="en-US" b="0" dirty="0"/>
          </a:p>
          <a:p>
            <a:pPr>
              <a:buFont typeface="Arial" charset="0"/>
              <a:buChar char="■"/>
            </a:pPr>
            <a:r>
              <a:rPr lang="en-US" b="0" dirty="0"/>
              <a:t>Needed to compile Wireless Extensions support </a:t>
            </a:r>
            <a:r>
              <a:rPr lang="en-US" b="0" dirty="0" smtClean="0"/>
              <a:t>into kernel</a:t>
            </a:r>
          </a:p>
          <a:p>
            <a:pPr lvl="1">
              <a:buFont typeface="Arial" charset="0"/>
              <a:buChar char="■"/>
            </a:pPr>
            <a:r>
              <a:rPr lang="en-US" b="0" dirty="0" smtClean="0"/>
              <a:t>Compiled </a:t>
            </a:r>
            <a:r>
              <a:rPr lang="en-US" b="0" dirty="0"/>
              <a:t>vendor open source </a:t>
            </a:r>
            <a:r>
              <a:rPr lang="en-US" b="0" dirty="0" smtClean="0"/>
              <a:t>software</a:t>
            </a:r>
          </a:p>
          <a:p>
            <a:pPr lvl="1">
              <a:buFont typeface="Arial" charset="0"/>
              <a:buChar char="■"/>
            </a:pPr>
            <a:r>
              <a:rPr lang="en-US" b="0" dirty="0" smtClean="0"/>
              <a:t>Dumped </a:t>
            </a:r>
            <a:r>
              <a:rPr lang="en-US" b="0" dirty="0" err="1"/>
              <a:t>zImage</a:t>
            </a:r>
            <a:r>
              <a:rPr lang="en-US" b="0" dirty="0"/>
              <a:t> and drivers to </a:t>
            </a:r>
            <a:r>
              <a:rPr lang="en-US" b="0" dirty="0" err="1"/>
              <a:t>AnyKernel</a:t>
            </a:r>
            <a:r>
              <a:rPr lang="en-US" b="0" dirty="0"/>
              <a:t> </a:t>
            </a:r>
            <a:r>
              <a:rPr lang="en-US" b="0" dirty="0" smtClean="0"/>
              <a:t>tree</a:t>
            </a:r>
          </a:p>
          <a:p>
            <a:pPr lvl="1">
              <a:buFont typeface="Arial" charset="0"/>
              <a:buChar char="■"/>
            </a:pPr>
            <a:r>
              <a:rPr lang="en-US" b="0" dirty="0" smtClean="0"/>
              <a:t>Flashed </a:t>
            </a:r>
            <a:r>
              <a:rPr lang="en-US" b="0" dirty="0"/>
              <a:t>using </a:t>
            </a:r>
            <a:r>
              <a:rPr lang="en-US" b="0" dirty="0" err="1"/>
              <a:t>ClockworkMod</a:t>
            </a:r>
            <a:r>
              <a:rPr lang="en-US" b="0" dirty="0"/>
              <a:t> </a:t>
            </a:r>
            <a:r>
              <a:rPr lang="en-US" b="0" dirty="0" smtClean="0"/>
              <a:t>Recovery</a:t>
            </a:r>
          </a:p>
          <a:p>
            <a:pPr>
              <a:buFont typeface="Arial" charset="0"/>
              <a:buChar char="■"/>
            </a:pPr>
            <a:endParaRPr lang="en-US" b="0" dirty="0"/>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2010989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Mode on Android Hardware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21</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Easy to flip Broadcom chips into ad-hoc mode</a:t>
            </a:r>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946852041"/>
              </p:ext>
            </p:extLst>
          </p:nvPr>
        </p:nvGraphicFramePr>
        <p:xfrm>
          <a:off x="1349582" y="1855951"/>
          <a:ext cx="6730392" cy="3980503"/>
        </p:xfrm>
        <a:graphic>
          <a:graphicData uri="http://schemas.openxmlformats.org/presentationml/2006/ole">
            <mc:AlternateContent xmlns:mc="http://schemas.openxmlformats.org/markup-compatibility/2006">
              <mc:Choice xmlns:v="urn:schemas-microsoft-com:vml" Requires="v">
                <p:oleObj spid="_x0000_s1367" name="Document" r:id="rId5" imgW="5625893" imgH="3327278" progId="Word.Document.12">
                  <p:embed/>
                </p:oleObj>
              </mc:Choice>
              <mc:Fallback>
                <p:oleObj name="Document" r:id="rId5" imgW="5625893" imgH="3327278"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9582" y="1855951"/>
                        <a:ext cx="6730392" cy="39805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07368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Mode on Android Hardware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22</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Currently require Wireless Extensions support</a:t>
            </a:r>
          </a:p>
          <a:p>
            <a:pPr>
              <a:buFont typeface="Arial" charset="0"/>
              <a:buChar char="■"/>
            </a:pPr>
            <a:r>
              <a:rPr lang="en-US" b="0" dirty="0" smtClean="0"/>
              <a:t>Ad-hoc mode support disabled in some kernels</a:t>
            </a:r>
          </a:p>
          <a:p>
            <a:pPr lvl="1">
              <a:buFont typeface="Arial" charset="0"/>
              <a:buChar char="■"/>
            </a:pPr>
            <a:r>
              <a:rPr lang="en-US" b="0" dirty="0"/>
              <a:t>A</a:t>
            </a:r>
            <a:r>
              <a:rPr lang="en-US" b="0" dirty="0" smtClean="0"/>
              <a:t>dd NL80211_IFTYPE_ADHOC back into supported interface modes list</a:t>
            </a:r>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492830341"/>
              </p:ext>
            </p:extLst>
          </p:nvPr>
        </p:nvGraphicFramePr>
        <p:xfrm>
          <a:off x="1018769" y="2589113"/>
          <a:ext cx="7037523" cy="1777746"/>
        </p:xfrm>
        <a:graphic>
          <a:graphicData uri="http://schemas.openxmlformats.org/presentationml/2006/ole">
            <mc:AlternateContent xmlns:mc="http://schemas.openxmlformats.org/markup-compatibility/2006">
              <mc:Choice xmlns:v="urn:schemas-microsoft-com:vml" Requires="v">
                <p:oleObj spid="_x0000_s2721" name="Document" r:id="rId5" imgW="6083076" imgH="1536643" progId="Word.Document.12">
                  <p:embed/>
                </p:oleObj>
              </mc:Choice>
              <mc:Fallback>
                <p:oleObj name="Document" r:id="rId5" imgW="6083076" imgH="1536643" progId="Word.Document.12">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769" y="2589113"/>
                        <a:ext cx="7037523" cy="17777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2743781"/>
              </p:ext>
            </p:extLst>
          </p:nvPr>
        </p:nvGraphicFramePr>
        <p:xfrm>
          <a:off x="1018769" y="4424689"/>
          <a:ext cx="7037523" cy="1777746"/>
        </p:xfrm>
        <a:graphic>
          <a:graphicData uri="http://schemas.openxmlformats.org/presentationml/2006/ole">
            <mc:AlternateContent xmlns:mc="http://schemas.openxmlformats.org/markup-compatibility/2006">
              <mc:Choice xmlns:v="urn:schemas-microsoft-com:vml" Requires="v">
                <p:oleObj spid="_x0000_s2722" name="Document" r:id="rId8" imgW="6083300" imgH="1536700" progId="Word.Document.12">
                  <p:embed/>
                </p:oleObj>
              </mc:Choice>
              <mc:Fallback>
                <p:oleObj name="Document" r:id="rId8" imgW="6083300" imgH="1536700" progId="Word.Document.12">
                  <p:embed/>
                  <p:pic>
                    <p:nvPicPr>
                      <p:cNvPr id="0" name=""/>
                      <p:cNvPicPr>
                        <a:picLocks noChangeAspect="1" noChangeArrowheads="1"/>
                      </p:cNvPicPr>
                      <p:nvPr/>
                    </p:nvPicPr>
                    <p:blipFill>
                      <a:blip r:embed="rId9"/>
                      <a:srcRect/>
                      <a:stretch>
                        <a:fillRect/>
                      </a:stretch>
                    </p:blipFill>
                    <p:spPr bwMode="auto">
                      <a:xfrm>
                        <a:off x="1018769" y="4424689"/>
                        <a:ext cx="7037523" cy="17777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02086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Details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23</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Android apps and services (Java language)</a:t>
            </a:r>
          </a:p>
          <a:p>
            <a:pPr lvl="1">
              <a:buFont typeface="Arial" charset="0"/>
              <a:buChar char="■"/>
            </a:pPr>
            <a:r>
              <a:rPr lang="en-US" b="0" dirty="0" smtClean="0"/>
              <a:t>MANET Manager, MANET Service, MANET Logger, MANET Visualizer</a:t>
            </a:r>
          </a:p>
          <a:p>
            <a:pPr lvl="1">
              <a:buFont typeface="Arial" charset="0"/>
              <a:buChar char="■"/>
            </a:pPr>
            <a:endParaRPr lang="en-US" b="0" dirty="0"/>
          </a:p>
          <a:p>
            <a:pPr>
              <a:buFont typeface="Arial" charset="0"/>
              <a:buChar char="■"/>
            </a:pPr>
            <a:r>
              <a:rPr lang="en-US" b="0" dirty="0" smtClean="0"/>
              <a:t>Native code (C language)</a:t>
            </a:r>
          </a:p>
          <a:p>
            <a:pPr lvl="1">
              <a:buFont typeface="Arial" charset="0"/>
              <a:buChar char="■"/>
            </a:pPr>
            <a:r>
              <a:rPr lang="en-US" b="0" dirty="0" smtClean="0"/>
              <a:t>OLSR daemon, P2P VOIP daemon, </a:t>
            </a:r>
            <a:r>
              <a:rPr lang="en-US" b="0" dirty="0" err="1" smtClean="0"/>
              <a:t>netfilter</a:t>
            </a:r>
            <a:r>
              <a:rPr lang="en-US" b="0" dirty="0" smtClean="0"/>
              <a:t> hook, </a:t>
            </a:r>
            <a:r>
              <a:rPr lang="en-US" b="0" dirty="0"/>
              <a:t>L</a:t>
            </a:r>
            <a:r>
              <a:rPr lang="en-US" b="0" dirty="0" smtClean="0"/>
              <a:t>inux utilities</a:t>
            </a:r>
          </a:p>
          <a:p>
            <a:pPr lvl="1">
              <a:buFont typeface="Arial" charset="0"/>
              <a:buChar char="■"/>
            </a:pPr>
            <a:endParaRPr lang="en-US" b="0" dirty="0"/>
          </a:p>
          <a:p>
            <a:pPr>
              <a:buFont typeface="Arial" charset="0"/>
              <a:buChar char="■"/>
            </a:pPr>
            <a:r>
              <a:rPr lang="en-US" b="0" dirty="0" smtClean="0"/>
              <a:t>Unique IP address assignment without DHCP</a:t>
            </a:r>
          </a:p>
          <a:p>
            <a:pPr lvl="1">
              <a:buFont typeface="Arial" charset="0"/>
              <a:buChar char="■"/>
            </a:pPr>
            <a:r>
              <a:rPr lang="en-US" b="0" dirty="0" smtClean="0"/>
              <a:t>IPv6 link-local addressing based on network adapter MAC address</a:t>
            </a:r>
          </a:p>
          <a:p>
            <a:pPr lvl="1">
              <a:buFont typeface="Arial" charset="0"/>
              <a:buChar char="■"/>
            </a:pPr>
            <a:endParaRPr lang="en-US" b="0" dirty="0"/>
          </a:p>
          <a:p>
            <a:pPr>
              <a:buFont typeface="Arial" charset="0"/>
              <a:buChar char="■"/>
            </a:pPr>
            <a:r>
              <a:rPr lang="en-US" b="0" dirty="0" smtClean="0"/>
              <a:t>Connect to existing infrastructure</a:t>
            </a:r>
          </a:p>
          <a:p>
            <a:pPr lvl="1">
              <a:buFont typeface="Arial" charset="0"/>
              <a:buChar char="■"/>
            </a:pPr>
            <a:r>
              <a:rPr lang="en-US" b="0" dirty="0" smtClean="0"/>
              <a:t>Gateway device masquerades connection for devices within mesh</a:t>
            </a:r>
          </a:p>
          <a:p>
            <a:pPr lvl="1">
              <a:buFont typeface="Arial" charset="0"/>
              <a:buChar char="■"/>
            </a:pPr>
            <a:r>
              <a:rPr lang="en-US" b="0" dirty="0" smtClean="0"/>
              <a:t>Devices within mesh are </a:t>
            </a:r>
            <a:r>
              <a:rPr lang="en-US" b="0" dirty="0" err="1" smtClean="0"/>
              <a:t>NATed</a:t>
            </a:r>
            <a:r>
              <a:rPr lang="en-US" b="0" dirty="0" smtClean="0"/>
              <a:t> behind gateway on a subnet</a:t>
            </a:r>
          </a:p>
          <a:p>
            <a:pPr lvl="1">
              <a:buFont typeface="Arial" charset="0"/>
              <a:buChar char="■"/>
            </a:pPr>
            <a:r>
              <a:rPr lang="en-US" b="0" dirty="0" smtClean="0"/>
              <a:t>VPN through gateway using PPTP</a:t>
            </a:r>
          </a:p>
          <a:p>
            <a:pPr lvl="1">
              <a:buFont typeface="Arial" charset="0"/>
              <a:buChar char="■"/>
            </a:pPr>
            <a:endParaRPr lang="en-US" b="0" dirty="0" smtClean="0"/>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2100791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Root vs. Non-Root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24</a:t>
            </a:fld>
            <a:endParaRPr lang="en-US" dirty="0"/>
          </a:p>
        </p:txBody>
      </p:sp>
      <p:sp>
        <p:nvSpPr>
          <p:cNvPr id="5" name="Content Placeholder 2"/>
          <p:cNvSpPr txBox="1">
            <a:spLocks/>
          </p:cNvSpPr>
          <p:nvPr/>
        </p:nvSpPr>
        <p:spPr bwMode="auto">
          <a:xfrm>
            <a:off x="444758" y="1117172"/>
            <a:ext cx="860399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Root required</a:t>
            </a:r>
          </a:p>
          <a:p>
            <a:pPr lvl="1">
              <a:buFont typeface="Arial" charset="0"/>
              <a:buChar char="■"/>
            </a:pPr>
            <a:r>
              <a:rPr lang="en-US" b="0" dirty="0" smtClean="0"/>
              <a:t>Need </a:t>
            </a:r>
            <a:r>
              <a:rPr lang="en-US" b="0" dirty="0"/>
              <a:t>root to modify </a:t>
            </a:r>
            <a:r>
              <a:rPr lang="en-US" b="0" dirty="0" err="1"/>
              <a:t>iptables</a:t>
            </a:r>
            <a:r>
              <a:rPr lang="en-US" b="0" dirty="0"/>
              <a:t> / routing </a:t>
            </a:r>
            <a:r>
              <a:rPr lang="en-US" b="0" dirty="0" smtClean="0"/>
              <a:t>tables</a:t>
            </a:r>
          </a:p>
          <a:p>
            <a:pPr lvl="1">
              <a:buFont typeface="Arial" charset="0"/>
              <a:buChar char="■"/>
            </a:pPr>
            <a:r>
              <a:rPr lang="en-US" b="0" dirty="0" smtClean="0"/>
              <a:t>Need </a:t>
            </a:r>
            <a:r>
              <a:rPr lang="en-US" b="0" dirty="0"/>
              <a:t>root to </a:t>
            </a:r>
            <a:r>
              <a:rPr lang="en-US" b="0" dirty="0" smtClean="0"/>
              <a:t>configure wireless driver </a:t>
            </a:r>
            <a:r>
              <a:rPr lang="en-US" b="0" dirty="0"/>
              <a:t>and put phone in ad-hoc </a:t>
            </a:r>
            <a:r>
              <a:rPr lang="en-US" b="0" dirty="0" smtClean="0"/>
              <a:t>mode</a:t>
            </a:r>
          </a:p>
          <a:p>
            <a:pPr lvl="1">
              <a:buFont typeface="Arial" charset="0"/>
              <a:buChar char="■"/>
            </a:pPr>
            <a:r>
              <a:rPr lang="en-US" b="0" dirty="0" smtClean="0"/>
              <a:t>Potential security risk for non-technical users</a:t>
            </a:r>
            <a:endParaRPr lang="en-US" b="0" dirty="0"/>
          </a:p>
          <a:p>
            <a:pPr>
              <a:buFont typeface="Arial" charset="0"/>
              <a:buChar char="■"/>
            </a:pPr>
            <a:endParaRPr lang="en-US" b="0" dirty="0"/>
          </a:p>
          <a:p>
            <a:pPr>
              <a:buFont typeface="Arial" charset="0"/>
              <a:buChar char="■"/>
            </a:pPr>
            <a:r>
              <a:rPr lang="en-US" b="0" dirty="0" smtClean="0"/>
              <a:t>Root benefits</a:t>
            </a:r>
          </a:p>
          <a:p>
            <a:pPr lvl="1">
              <a:buFont typeface="Arial" charset="0"/>
              <a:buChar char="■"/>
            </a:pPr>
            <a:r>
              <a:rPr lang="en-US" b="0" dirty="0" smtClean="0"/>
              <a:t>Transparent proxy handles all outgoing / incoming data</a:t>
            </a:r>
          </a:p>
          <a:p>
            <a:pPr lvl="1">
              <a:buFont typeface="Arial" charset="0"/>
              <a:buChar char="■"/>
            </a:pPr>
            <a:r>
              <a:rPr lang="en-US" b="0" dirty="0" smtClean="0"/>
              <a:t>Existing apps work over mesh without modification</a:t>
            </a:r>
          </a:p>
          <a:p>
            <a:pPr lvl="1">
              <a:buFont typeface="Arial" charset="0"/>
              <a:buChar char="■"/>
            </a:pPr>
            <a:r>
              <a:rPr lang="en-US" b="0" dirty="0" smtClean="0"/>
              <a:t>Easier to flip in and out of ad-hoc mode without affecting running apps</a:t>
            </a:r>
          </a:p>
          <a:p>
            <a:pPr lvl="1">
              <a:buFont typeface="Arial" charset="0"/>
              <a:buChar char="■"/>
            </a:pPr>
            <a:r>
              <a:rPr lang="en-US" b="0" dirty="0" smtClean="0"/>
              <a:t>Potentially automate network scanning (cell, wireless AP, ad-hoc)</a:t>
            </a:r>
          </a:p>
          <a:p>
            <a:pPr marL="341312" lvl="1" indent="0">
              <a:buNone/>
            </a:pPr>
            <a:endParaRPr lang="en-US" b="0" dirty="0" smtClean="0"/>
          </a:p>
          <a:p>
            <a:pPr>
              <a:buFont typeface="Arial" charset="0"/>
              <a:buChar char="■"/>
            </a:pPr>
            <a:r>
              <a:rPr lang="en-US" b="0" dirty="0" smtClean="0"/>
              <a:t>Non-root alternative</a:t>
            </a:r>
          </a:p>
          <a:p>
            <a:pPr lvl="1">
              <a:buFont typeface="Arial" charset="0"/>
              <a:buChar char="■"/>
            </a:pPr>
            <a:r>
              <a:rPr lang="en-US" b="0" dirty="0" smtClean="0"/>
              <a:t>P2P connection over Bluetooth, Wi-Fi redirect, or client and </a:t>
            </a:r>
            <a:r>
              <a:rPr lang="en-US" b="0" dirty="0" err="1" smtClean="0"/>
              <a:t>softAP</a:t>
            </a:r>
            <a:r>
              <a:rPr lang="en-US" b="0" dirty="0" smtClean="0"/>
              <a:t> setup</a:t>
            </a:r>
          </a:p>
          <a:p>
            <a:pPr lvl="1">
              <a:buFont typeface="Arial" charset="0"/>
              <a:buChar char="■"/>
            </a:pPr>
            <a:r>
              <a:rPr lang="en-US" b="0" dirty="0" smtClean="0"/>
              <a:t>Apps send data to mesh daemon running on device via SPAN API</a:t>
            </a:r>
          </a:p>
          <a:p>
            <a:pPr lvl="1">
              <a:buFont typeface="Arial" charset="0"/>
              <a:buChar char="■"/>
            </a:pPr>
            <a:endParaRPr lang="en-US" b="0" dirty="0"/>
          </a:p>
          <a:p>
            <a:pPr>
              <a:buFont typeface="Arial" charset="0"/>
              <a:buChar char="■"/>
            </a:pPr>
            <a:r>
              <a:rPr lang="en-US" b="0" dirty="0" smtClean="0"/>
              <a:t>SPAN API provides access to peer list, routes, keys, etc.</a:t>
            </a: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4152152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 Considerations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25</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Range tests</a:t>
            </a:r>
          </a:p>
          <a:p>
            <a:pPr lvl="1">
              <a:buFont typeface="Arial" charset="0"/>
              <a:buChar char="■"/>
            </a:pPr>
            <a:r>
              <a:rPr lang="en-US" b="0" dirty="0" smtClean="0"/>
              <a:t>Frequency: 2.412 GHz</a:t>
            </a:r>
          </a:p>
          <a:p>
            <a:pPr lvl="1">
              <a:buFont typeface="Arial" charset="0"/>
              <a:buChar char="■"/>
            </a:pPr>
            <a:r>
              <a:rPr lang="en-US" b="0" dirty="0" smtClean="0"/>
              <a:t>Transmission power: 32 </a:t>
            </a:r>
            <a:r>
              <a:rPr lang="en-US" b="0" dirty="0" err="1" smtClean="0"/>
              <a:t>dBm</a:t>
            </a:r>
            <a:endParaRPr lang="en-US" b="0" dirty="0" smtClean="0"/>
          </a:p>
          <a:p>
            <a:pPr marL="341312" lvl="1" indent="0">
              <a:buNone/>
            </a:pPr>
            <a:endParaRPr lang="en-US" b="0" dirty="0"/>
          </a:p>
          <a:p>
            <a:pPr>
              <a:buFont typeface="Arial" charset="0"/>
              <a:buChar char="■"/>
            </a:pPr>
            <a:r>
              <a:rPr lang="en-US" b="0" dirty="0" smtClean="0"/>
              <a:t>Galaxy S II Epic Touch 4G and Galaxy Nexus</a:t>
            </a:r>
          </a:p>
          <a:p>
            <a:pPr lvl="1">
              <a:buFont typeface="Arial" charset="0"/>
              <a:buChar char="■"/>
            </a:pPr>
            <a:r>
              <a:rPr lang="en-US" b="0" dirty="0" smtClean="0"/>
              <a:t>Approx. 100-170 ft. range down long narrow indoor hallway</a:t>
            </a:r>
          </a:p>
          <a:p>
            <a:pPr lvl="1">
              <a:buFont typeface="Arial" charset="0"/>
              <a:buChar char="■"/>
            </a:pPr>
            <a:r>
              <a:rPr lang="en-US" b="0" dirty="0" smtClean="0"/>
              <a:t>Approx. 100-150 ft. line </a:t>
            </a:r>
            <a:r>
              <a:rPr lang="en-US" b="0" dirty="0"/>
              <a:t>of </a:t>
            </a:r>
            <a:r>
              <a:rPr lang="en-US" b="0" dirty="0" smtClean="0"/>
              <a:t>sight range outdoors in wide open area</a:t>
            </a:r>
          </a:p>
          <a:p>
            <a:pPr marL="0" indent="0">
              <a:buNone/>
            </a:pPr>
            <a:endParaRPr lang="en-US" b="0" dirty="0"/>
          </a:p>
          <a:p>
            <a:pPr>
              <a:buFont typeface="Arial" charset="0"/>
              <a:buChar char="■"/>
            </a:pPr>
            <a:r>
              <a:rPr lang="en-US" b="0" dirty="0"/>
              <a:t>Qualcomm’s LTE Direct (previously </a:t>
            </a:r>
            <a:r>
              <a:rPr lang="en-US" b="0" dirty="0" err="1"/>
              <a:t>FlashLinq</a:t>
            </a:r>
            <a:r>
              <a:rPr lang="en-US" b="0" dirty="0"/>
              <a:t>) part of LTE Release 12</a:t>
            </a:r>
          </a:p>
          <a:p>
            <a:pPr lvl="1">
              <a:buFont typeface="Arial" charset="0"/>
              <a:buChar char="■"/>
            </a:pPr>
            <a:r>
              <a:rPr lang="en-US" b="0" dirty="0"/>
              <a:t>Becoming standardized by the 3GPP standards body</a:t>
            </a:r>
          </a:p>
          <a:p>
            <a:pPr lvl="1">
              <a:buFont typeface="Arial" charset="0"/>
              <a:buChar char="■"/>
            </a:pPr>
            <a:r>
              <a:rPr lang="en-US" b="0" dirty="0"/>
              <a:t>Release 12 should be approved by 2015</a:t>
            </a:r>
          </a:p>
          <a:p>
            <a:pPr lvl="1">
              <a:buFont typeface="Arial" charset="0"/>
              <a:buChar char="■"/>
            </a:pPr>
            <a:r>
              <a:rPr lang="en-US" b="0" dirty="0"/>
              <a:t>OLSR P2P routing </a:t>
            </a:r>
            <a:r>
              <a:rPr lang="en-US" b="0" dirty="0" smtClean="0"/>
              <a:t>protocol</a:t>
            </a:r>
          </a:p>
          <a:p>
            <a:pPr lvl="1">
              <a:buFont typeface="Arial" charset="0"/>
              <a:buChar char="■"/>
            </a:pPr>
            <a:r>
              <a:rPr lang="en-US" b="0" dirty="0" smtClean="0"/>
              <a:t>Line of sight connections up to 500m (1640 ft.)</a:t>
            </a:r>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3641603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Delay-Tolerant Networking</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26</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If intended </a:t>
            </a:r>
            <a:r>
              <a:rPr lang="en-US" b="0" dirty="0"/>
              <a:t>recipient of an urgent message is not currently reachable, broadcast message to all </a:t>
            </a:r>
            <a:r>
              <a:rPr lang="en-US" b="0" dirty="0" smtClean="0"/>
              <a:t>peers</a:t>
            </a:r>
            <a:endParaRPr lang="en-US" b="0" dirty="0"/>
          </a:p>
          <a:p>
            <a:pPr lvl="1">
              <a:buFont typeface="Arial" charset="0"/>
              <a:buChar char="■"/>
            </a:pPr>
            <a:r>
              <a:rPr lang="en-US" b="0" dirty="0"/>
              <a:t>Peers hang onto message and serendipitously pass it on to new </a:t>
            </a:r>
            <a:r>
              <a:rPr lang="en-US" b="0" dirty="0" smtClean="0"/>
              <a:t>peers</a:t>
            </a:r>
            <a:endParaRPr lang="en-US" b="0" dirty="0"/>
          </a:p>
          <a:p>
            <a:pPr lvl="1">
              <a:buFont typeface="Arial" charset="0"/>
              <a:buChar char="■"/>
            </a:pPr>
            <a:r>
              <a:rPr lang="en-US" b="0" dirty="0"/>
              <a:t>Eventually the message will reach the intended </a:t>
            </a:r>
            <a:r>
              <a:rPr lang="en-US" b="0" dirty="0" smtClean="0"/>
              <a:t>recipient</a:t>
            </a:r>
            <a:endParaRPr lang="en-US" b="0" dirty="0"/>
          </a:p>
          <a:p>
            <a:pPr lvl="1">
              <a:buFont typeface="Arial" charset="0"/>
              <a:buChar char="■"/>
            </a:pPr>
            <a:r>
              <a:rPr lang="en-US" b="0" dirty="0" smtClean="0"/>
              <a:t>Peers transparently </a:t>
            </a:r>
            <a:r>
              <a:rPr lang="en-US" b="0" dirty="0"/>
              <a:t>become couriers of </a:t>
            </a:r>
            <a:r>
              <a:rPr lang="en-US" b="0" dirty="0" smtClean="0"/>
              <a:t>data</a:t>
            </a:r>
            <a:endParaRPr lang="en-US" b="0" dirty="0"/>
          </a:p>
          <a:p>
            <a:pPr lvl="1">
              <a:buFont typeface="Arial" charset="0"/>
              <a:buChar char="■"/>
            </a:pPr>
            <a:r>
              <a:rPr lang="en-US" b="0" dirty="0" smtClean="0"/>
              <a:t>Leverage </a:t>
            </a:r>
            <a:r>
              <a:rPr lang="en-US" b="0" dirty="0"/>
              <a:t>highly mobile nature of ad-hoc </a:t>
            </a:r>
            <a:r>
              <a:rPr lang="en-US" b="0" dirty="0" smtClean="0"/>
              <a:t>networks</a:t>
            </a:r>
          </a:p>
          <a:p>
            <a:pPr>
              <a:buFont typeface="Arial" charset="0"/>
              <a:buChar char="■"/>
            </a:pPr>
            <a:endParaRPr lang="en-US" b="0" dirty="0"/>
          </a:p>
          <a:p>
            <a:pPr>
              <a:buFont typeface="Arial" charset="0"/>
              <a:buChar char="■"/>
            </a:pPr>
            <a:r>
              <a:rPr lang="en-US" b="0" dirty="0"/>
              <a:t>Quickly spread word disasters starting from the epicenter and </a:t>
            </a:r>
            <a:r>
              <a:rPr lang="en-US" b="0" dirty="0" smtClean="0"/>
              <a:t/>
            </a:r>
            <a:br>
              <a:rPr lang="en-US" b="0" dirty="0" smtClean="0"/>
            </a:br>
            <a:r>
              <a:rPr lang="en-US" b="0" dirty="0" smtClean="0"/>
              <a:t>propagate outward</a:t>
            </a:r>
          </a:p>
          <a:p>
            <a:pPr lvl="1">
              <a:buFont typeface="Arial" charset="0"/>
              <a:buChar char="■"/>
            </a:pPr>
            <a:r>
              <a:rPr lang="en-US" b="0" dirty="0" smtClean="0"/>
              <a:t>“</a:t>
            </a:r>
            <a:r>
              <a:rPr lang="en-US" b="0" dirty="0"/>
              <a:t>Right-time” </a:t>
            </a:r>
            <a:r>
              <a:rPr lang="en-US" b="0" dirty="0" smtClean="0"/>
              <a:t>information</a:t>
            </a:r>
          </a:p>
          <a:p>
            <a:pPr lvl="1">
              <a:buFont typeface="Arial" charset="0"/>
              <a:buChar char="■"/>
            </a:pPr>
            <a:r>
              <a:rPr lang="en-US" b="0" dirty="0" smtClean="0"/>
              <a:t>Notification </a:t>
            </a:r>
            <a:r>
              <a:rPr lang="en-US" b="0" dirty="0"/>
              <a:t>messages can be limited to a </a:t>
            </a:r>
            <a:r>
              <a:rPr lang="en-US" b="0" dirty="0" smtClean="0"/>
              <a:t/>
            </a:r>
            <a:br>
              <a:rPr lang="en-US" b="0" dirty="0" smtClean="0"/>
            </a:br>
            <a:r>
              <a:rPr lang="en-US" b="0" dirty="0" err="1" smtClean="0"/>
              <a:t>georadius</a:t>
            </a:r>
            <a:r>
              <a:rPr lang="en-US" b="0" dirty="0" smtClean="0"/>
              <a:t> </a:t>
            </a:r>
            <a:r>
              <a:rPr lang="en-US" b="0" dirty="0"/>
              <a:t>or destined for a </a:t>
            </a:r>
            <a:r>
              <a:rPr lang="en-US" b="0" dirty="0" err="1" smtClean="0"/>
              <a:t>geolocation</a:t>
            </a:r>
            <a:endParaRPr lang="en-US" b="0" dirty="0"/>
          </a:p>
          <a:p>
            <a:pPr>
              <a:buFont typeface="Arial" charset="0"/>
              <a:buChar char="■"/>
            </a:pPr>
            <a:endParaRPr lang="en-US" b="0" dirty="0"/>
          </a:p>
          <a:p>
            <a:pPr lvl="1">
              <a:buFont typeface="Arial" charset="0"/>
              <a:buChar char="■"/>
            </a:pPr>
            <a:endParaRPr lang="en-US" b="0" dirty="0" smtClean="0"/>
          </a:p>
          <a:p>
            <a:pPr marL="0" indent="0">
              <a:buNone/>
            </a:pPr>
            <a:endParaRPr lang="en-US" b="0" dirty="0"/>
          </a:p>
          <a:p>
            <a:pPr marL="0" indent="0">
              <a:buNone/>
            </a:pPr>
            <a:endParaRPr lang="en-US" b="0" dirty="0" smtClean="0">
              <a:latin typeface="Arial" charset="0"/>
              <a:cs typeface="Arial" charset="0"/>
            </a:endParaRPr>
          </a:p>
        </p:txBody>
      </p:sp>
      <p:pic>
        <p:nvPicPr>
          <p:cNvPr id="6" name="Picture 6" descr="Estimated arrival times and amplitude of tsunami wav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855" y="3949700"/>
            <a:ext cx="2875845" cy="2239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999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Proactive vs. Reactive Protocols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27</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Proactive protocols</a:t>
            </a:r>
          </a:p>
          <a:p>
            <a:pPr lvl="1">
              <a:buFont typeface="Arial" charset="0"/>
              <a:buChar char="■"/>
            </a:pPr>
            <a:r>
              <a:rPr lang="en-US" b="0" dirty="0" smtClean="0"/>
              <a:t>Daemons run autonomously in user space</a:t>
            </a:r>
          </a:p>
          <a:p>
            <a:pPr lvl="1">
              <a:buFont typeface="Arial" charset="0"/>
              <a:buChar char="■"/>
            </a:pPr>
            <a:r>
              <a:rPr lang="en-US" b="0" dirty="0" smtClean="0"/>
              <a:t>Periodically broadcast “hello” and plan new routes</a:t>
            </a:r>
          </a:p>
          <a:p>
            <a:pPr lvl="1">
              <a:buFont typeface="Arial" charset="0"/>
              <a:buChar char="■"/>
            </a:pPr>
            <a:r>
              <a:rPr lang="en-US" b="0" dirty="0" smtClean="0"/>
              <a:t>Routes available when you need them</a:t>
            </a:r>
          </a:p>
          <a:p>
            <a:pPr lvl="1">
              <a:buFont typeface="Arial" charset="0"/>
              <a:buChar char="■"/>
            </a:pPr>
            <a:r>
              <a:rPr lang="en-US" b="0" dirty="0" smtClean="0"/>
              <a:t>OLSR, BATMAN, etc.</a:t>
            </a:r>
          </a:p>
          <a:p>
            <a:pPr lvl="1">
              <a:buFont typeface="Arial" charset="0"/>
              <a:buChar char="■"/>
            </a:pPr>
            <a:endParaRPr lang="en-US" b="0" dirty="0"/>
          </a:p>
          <a:p>
            <a:pPr>
              <a:buFont typeface="Arial" charset="0"/>
              <a:buChar char="■"/>
            </a:pPr>
            <a:r>
              <a:rPr lang="en-US" b="0" dirty="0" smtClean="0"/>
              <a:t>Reactive protocols</a:t>
            </a:r>
          </a:p>
          <a:p>
            <a:pPr lvl="1">
              <a:buFont typeface="Arial" charset="0"/>
              <a:buChar char="■"/>
            </a:pPr>
            <a:r>
              <a:rPr lang="en-US" b="0" dirty="0" smtClean="0"/>
              <a:t>Lazily plan routes as needed</a:t>
            </a:r>
          </a:p>
          <a:p>
            <a:pPr lvl="1">
              <a:buFont typeface="Arial" charset="0"/>
              <a:buChar char="■"/>
            </a:pPr>
            <a:r>
              <a:rPr lang="en-US" b="0" dirty="0" smtClean="0"/>
              <a:t>Initial communication between peers takes longer</a:t>
            </a:r>
          </a:p>
          <a:p>
            <a:pPr lvl="1">
              <a:buFont typeface="Arial" charset="0"/>
              <a:buChar char="■"/>
            </a:pPr>
            <a:r>
              <a:rPr lang="en-US" b="0" dirty="0"/>
              <a:t>L</a:t>
            </a:r>
            <a:r>
              <a:rPr lang="en-US" b="0" dirty="0" smtClean="0"/>
              <a:t>ess processing and CPU usage</a:t>
            </a:r>
          </a:p>
          <a:p>
            <a:pPr lvl="1">
              <a:buFont typeface="Arial" charset="0"/>
              <a:buChar char="■"/>
            </a:pPr>
            <a:r>
              <a:rPr lang="en-US" b="0" dirty="0"/>
              <a:t>L</a:t>
            </a:r>
            <a:r>
              <a:rPr lang="en-US" b="0" dirty="0" smtClean="0"/>
              <a:t>ess network congestion</a:t>
            </a:r>
          </a:p>
          <a:p>
            <a:pPr lvl="1">
              <a:buFont typeface="Arial" charset="0"/>
              <a:buChar char="■"/>
            </a:pPr>
            <a:r>
              <a:rPr lang="en-US" b="0" dirty="0" smtClean="0"/>
              <a:t>Dynamic Source Routing (DSR), Ad-hoc On-Demand Distance Vector (AODV) routing, etc.</a:t>
            </a:r>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2457281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Sensory Intelligence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28</a:t>
            </a:fld>
            <a:endParaRPr lang="en-US" dirty="0"/>
          </a:p>
        </p:txBody>
      </p:sp>
      <p:sp>
        <p:nvSpPr>
          <p:cNvPr id="5" name="Content Placeholder 2"/>
          <p:cNvSpPr txBox="1">
            <a:spLocks/>
          </p:cNvSpPr>
          <p:nvPr/>
        </p:nvSpPr>
        <p:spPr bwMode="auto">
          <a:xfrm>
            <a:off x="444758" y="1117171"/>
            <a:ext cx="8524070" cy="5412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Battery</a:t>
            </a:r>
          </a:p>
          <a:p>
            <a:pPr lvl="1">
              <a:buFont typeface="Arial" charset="0"/>
              <a:buChar char="■"/>
            </a:pPr>
            <a:r>
              <a:rPr lang="en-US" b="0" dirty="0" smtClean="0"/>
              <a:t>Don’t </a:t>
            </a:r>
            <a:r>
              <a:rPr lang="en-US" b="0" dirty="0"/>
              <a:t>send packets to </a:t>
            </a:r>
            <a:r>
              <a:rPr lang="en-US" b="0" dirty="0" smtClean="0"/>
              <a:t>devices going dead</a:t>
            </a:r>
          </a:p>
          <a:p>
            <a:pPr lvl="1">
              <a:buFont typeface="Arial" charset="0"/>
              <a:buChar char="■"/>
            </a:pPr>
            <a:r>
              <a:rPr lang="en-US" b="0" dirty="0" smtClean="0"/>
              <a:t>Send </a:t>
            </a:r>
            <a:r>
              <a:rPr lang="en-US" b="0" dirty="0"/>
              <a:t>more packets to devices </a:t>
            </a:r>
            <a:r>
              <a:rPr lang="en-US" b="0" dirty="0" smtClean="0"/>
              <a:t>plugged </a:t>
            </a:r>
            <a:r>
              <a:rPr lang="en-US" b="0" dirty="0"/>
              <a:t>in</a:t>
            </a:r>
          </a:p>
          <a:p>
            <a:pPr>
              <a:buFont typeface="Arial" charset="0"/>
              <a:buChar char="■"/>
            </a:pPr>
            <a:endParaRPr lang="en-US" b="0" dirty="0"/>
          </a:p>
          <a:p>
            <a:pPr>
              <a:buFont typeface="Arial" charset="0"/>
              <a:buChar char="■"/>
            </a:pPr>
            <a:r>
              <a:rPr lang="en-US" b="0" dirty="0" smtClean="0"/>
              <a:t>GPS</a:t>
            </a:r>
          </a:p>
          <a:p>
            <a:pPr lvl="1">
              <a:buFont typeface="Arial" charset="0"/>
              <a:buChar char="■"/>
            </a:pPr>
            <a:r>
              <a:rPr lang="en-US" b="0" dirty="0" smtClean="0"/>
              <a:t>Form </a:t>
            </a:r>
            <a:r>
              <a:rPr lang="en-US" b="0" dirty="0"/>
              <a:t>routes to devices </a:t>
            </a:r>
            <a:r>
              <a:rPr lang="en-US" b="0" dirty="0" smtClean="0"/>
              <a:t>closer </a:t>
            </a:r>
            <a:r>
              <a:rPr lang="en-US" b="0" dirty="0"/>
              <a:t>to </a:t>
            </a:r>
            <a:r>
              <a:rPr lang="en-US" b="0" dirty="0" smtClean="0"/>
              <a:t>you</a:t>
            </a:r>
          </a:p>
          <a:p>
            <a:pPr lvl="1">
              <a:buFont typeface="Arial" charset="0"/>
              <a:buChar char="■"/>
            </a:pPr>
            <a:r>
              <a:rPr lang="en-US" b="0" dirty="0" smtClean="0"/>
              <a:t>Form </a:t>
            </a:r>
            <a:r>
              <a:rPr lang="en-US" b="0" dirty="0"/>
              <a:t>routes to devices </a:t>
            </a:r>
            <a:r>
              <a:rPr lang="en-US" b="0" dirty="0" smtClean="0"/>
              <a:t>that </a:t>
            </a:r>
            <a:r>
              <a:rPr lang="en-US" b="0" dirty="0"/>
              <a:t>don’t move often</a:t>
            </a:r>
          </a:p>
          <a:p>
            <a:pPr>
              <a:buFont typeface="Arial" charset="0"/>
              <a:buChar char="■"/>
            </a:pPr>
            <a:endParaRPr lang="en-US" b="0" dirty="0"/>
          </a:p>
          <a:p>
            <a:pPr>
              <a:buFont typeface="Arial" charset="0"/>
              <a:buChar char="■"/>
            </a:pPr>
            <a:r>
              <a:rPr lang="en-US" b="0" dirty="0" smtClean="0"/>
              <a:t>Accelerometer</a:t>
            </a:r>
          </a:p>
          <a:p>
            <a:pPr lvl="1">
              <a:buFont typeface="Arial" charset="0"/>
              <a:buChar char="■"/>
            </a:pPr>
            <a:r>
              <a:rPr lang="en-US" b="0" dirty="0" smtClean="0"/>
              <a:t>Don’t </a:t>
            </a:r>
            <a:r>
              <a:rPr lang="en-US" b="0" dirty="0"/>
              <a:t>send packets to devices </a:t>
            </a:r>
            <a:r>
              <a:rPr lang="en-US" b="0" dirty="0" smtClean="0"/>
              <a:t>in motion</a:t>
            </a:r>
          </a:p>
          <a:p>
            <a:pPr lvl="1">
              <a:buFont typeface="Arial" charset="0"/>
              <a:buChar char="■"/>
            </a:pPr>
            <a:r>
              <a:rPr lang="en-US" b="0" dirty="0" smtClean="0"/>
              <a:t>Predict device movement, direct packets </a:t>
            </a:r>
            <a:r>
              <a:rPr lang="en-US" b="0" dirty="0"/>
              <a:t>to devices </a:t>
            </a:r>
            <a:r>
              <a:rPr lang="en-US" b="0" dirty="0" smtClean="0"/>
              <a:t>along movement vectors</a:t>
            </a:r>
            <a:endParaRPr lang="en-US" b="0" dirty="0"/>
          </a:p>
          <a:p>
            <a:pPr>
              <a:buFont typeface="Arial" charset="0"/>
              <a:buChar char="■"/>
            </a:pPr>
            <a:endParaRPr lang="en-US" b="0" dirty="0" smtClean="0"/>
          </a:p>
          <a:p>
            <a:pPr>
              <a:buFont typeface="Arial" charset="0"/>
              <a:buChar char="■"/>
            </a:pPr>
            <a:r>
              <a:rPr lang="en-US" b="0" dirty="0" smtClean="0"/>
              <a:t>Develop intelligent routing protocols</a:t>
            </a:r>
          </a:p>
          <a:p>
            <a:pPr lvl="1">
              <a:buFont typeface="Arial" charset="0"/>
              <a:buChar char="■"/>
            </a:pPr>
            <a:r>
              <a:rPr lang="en-US" b="0" dirty="0" smtClean="0"/>
              <a:t>Consider sensor data, mesh stability and history, node density, etc.</a:t>
            </a:r>
          </a:p>
          <a:p>
            <a:pPr lvl="1">
              <a:buFont typeface="Arial" charset="0"/>
              <a:buChar char="■"/>
            </a:pPr>
            <a:r>
              <a:rPr lang="en-US" b="0" dirty="0" smtClean="0"/>
              <a:t>Use AI to fine-tune mesh over time, develop hybrid protocols</a:t>
            </a:r>
          </a:p>
          <a:p>
            <a:pPr lvl="1">
              <a:buFont typeface="Arial" charset="0"/>
              <a:buChar char="■"/>
            </a:pPr>
            <a:endParaRPr lang="en-US" b="0" dirty="0"/>
          </a:p>
          <a:p>
            <a:pPr lvl="1">
              <a:buFont typeface="Arial" charset="0"/>
              <a:buChar char="■"/>
            </a:pPr>
            <a:endParaRPr lang="en-US" b="0" dirty="0"/>
          </a:p>
        </p:txBody>
      </p:sp>
    </p:spTree>
    <p:extLst>
      <p:ext uri="{BB962C8B-B14F-4D97-AF65-F5344CB8AC3E}">
        <p14:creationId xmlns:p14="http://schemas.microsoft.com/office/powerpoint/2010/main" val="2930169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Fallback Security Model</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29</a:t>
            </a:fld>
            <a:endParaRPr lang="en-US" dirty="0"/>
          </a:p>
        </p:txBody>
      </p:sp>
      <p:sp>
        <p:nvSpPr>
          <p:cNvPr id="6" name="Content Placeholder 2"/>
          <p:cNvSpPr txBox="1">
            <a:spLocks/>
          </p:cNvSpPr>
          <p:nvPr/>
        </p:nvSpPr>
        <p:spPr bwMode="auto">
          <a:xfrm>
            <a:off x="444758" y="1117172"/>
            <a:ext cx="8381742" cy="50804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Strategy </a:t>
            </a:r>
            <a:r>
              <a:rPr lang="en-US" b="0" dirty="0"/>
              <a:t>1: Use X.509 certs assigned by </a:t>
            </a:r>
            <a:r>
              <a:rPr lang="en-US" b="0" dirty="0" smtClean="0"/>
              <a:t>CA</a:t>
            </a:r>
          </a:p>
          <a:p>
            <a:pPr lvl="1">
              <a:buFont typeface="Arial" charset="0"/>
              <a:buChar char="■"/>
            </a:pPr>
            <a:r>
              <a:rPr lang="en-US" b="0" dirty="0" smtClean="0"/>
              <a:t>Individual’s public key, private key, and cert get loaded on their device</a:t>
            </a:r>
          </a:p>
          <a:p>
            <a:pPr lvl="1">
              <a:buFont typeface="Arial" charset="0"/>
              <a:buChar char="■"/>
            </a:pPr>
            <a:r>
              <a:rPr lang="en-US" b="0" dirty="0" smtClean="0"/>
              <a:t>Each </a:t>
            </a:r>
            <a:r>
              <a:rPr lang="en-US" b="0" dirty="0"/>
              <a:t>device loaded with the </a:t>
            </a:r>
            <a:r>
              <a:rPr lang="en-US" b="0" dirty="0" smtClean="0"/>
              <a:t>CA root key for X.509 cert signature validation</a:t>
            </a:r>
          </a:p>
          <a:p>
            <a:pPr lvl="1">
              <a:buFont typeface="Arial" charset="0"/>
              <a:buChar char="■"/>
            </a:pPr>
            <a:r>
              <a:rPr lang="en-US" b="0" dirty="0" smtClean="0"/>
              <a:t>Peers exchange </a:t>
            </a:r>
            <a:r>
              <a:rPr lang="en-US" b="0" dirty="0"/>
              <a:t>signed X.509 certs </a:t>
            </a:r>
            <a:r>
              <a:rPr lang="en-US" b="0" dirty="0" smtClean="0"/>
              <a:t>via bump or over </a:t>
            </a:r>
            <a:r>
              <a:rPr lang="en-US" b="0" dirty="0"/>
              <a:t>the </a:t>
            </a:r>
            <a:r>
              <a:rPr lang="en-US" b="0" dirty="0" smtClean="0"/>
              <a:t>air</a:t>
            </a:r>
          </a:p>
          <a:p>
            <a:pPr lvl="1">
              <a:buFont typeface="Arial" charset="0"/>
              <a:buChar char="■"/>
            </a:pPr>
            <a:r>
              <a:rPr lang="en-US" b="0" dirty="0" smtClean="0"/>
              <a:t>Peers use asymmetric encryption over </a:t>
            </a:r>
            <a:r>
              <a:rPr lang="en-US" b="0" dirty="0"/>
              <a:t>a P2P </a:t>
            </a:r>
            <a:r>
              <a:rPr lang="en-US" b="0" dirty="0" smtClean="0"/>
              <a:t>VPN</a:t>
            </a:r>
            <a:endParaRPr lang="en-US" b="0" dirty="0"/>
          </a:p>
          <a:p>
            <a:pPr>
              <a:buFont typeface="Arial" charset="0"/>
              <a:buChar char="■"/>
            </a:pPr>
            <a:endParaRPr lang="en-US" b="0" dirty="0"/>
          </a:p>
          <a:p>
            <a:pPr>
              <a:buFont typeface="Arial" charset="0"/>
              <a:buChar char="■"/>
            </a:pPr>
            <a:r>
              <a:rPr lang="en-US" b="0" dirty="0"/>
              <a:t>Strategy 2: Use self-generated public / private </a:t>
            </a:r>
            <a:r>
              <a:rPr lang="en-US" b="0" dirty="0" smtClean="0"/>
              <a:t>keys</a:t>
            </a:r>
          </a:p>
          <a:p>
            <a:pPr lvl="1">
              <a:buFont typeface="Arial" charset="0"/>
              <a:buChar char="■"/>
            </a:pPr>
            <a:r>
              <a:rPr lang="en-US" b="0" dirty="0"/>
              <a:t>K</a:t>
            </a:r>
            <a:r>
              <a:rPr lang="en-US" b="0" dirty="0" smtClean="0"/>
              <a:t>ey </a:t>
            </a:r>
            <a:r>
              <a:rPr lang="en-US" b="0" dirty="0"/>
              <a:t>pair is generated for each device as part of the SPAN first run </a:t>
            </a:r>
            <a:r>
              <a:rPr lang="en-US" b="0" dirty="0" smtClean="0"/>
              <a:t>process</a:t>
            </a:r>
          </a:p>
          <a:p>
            <a:pPr lvl="1">
              <a:buFont typeface="Arial" charset="0"/>
              <a:buChar char="■"/>
            </a:pPr>
            <a:r>
              <a:rPr lang="en-US" b="0" dirty="0" smtClean="0"/>
              <a:t>Peers exchange </a:t>
            </a:r>
            <a:r>
              <a:rPr lang="en-US" b="0" dirty="0"/>
              <a:t>public keys by physically bumping </a:t>
            </a:r>
            <a:r>
              <a:rPr lang="en-US" b="0" dirty="0" smtClean="0"/>
              <a:t>phones</a:t>
            </a:r>
          </a:p>
          <a:p>
            <a:pPr lvl="1">
              <a:buFont typeface="Arial" charset="0"/>
              <a:buChar char="■"/>
            </a:pPr>
            <a:r>
              <a:rPr lang="en-US" b="0" dirty="0" smtClean="0"/>
              <a:t>Peers use </a:t>
            </a:r>
            <a:r>
              <a:rPr lang="en-US" b="0" dirty="0"/>
              <a:t>asymmetric encryption </a:t>
            </a:r>
            <a:r>
              <a:rPr lang="en-US" b="0" dirty="0" smtClean="0"/>
              <a:t>over </a:t>
            </a:r>
            <a:r>
              <a:rPr lang="en-US" b="0" dirty="0"/>
              <a:t>a P2P </a:t>
            </a:r>
            <a:r>
              <a:rPr lang="en-US" b="0" dirty="0" smtClean="0"/>
              <a:t>VPN</a:t>
            </a:r>
            <a:endParaRPr lang="en-US" b="0" dirty="0"/>
          </a:p>
          <a:p>
            <a:pPr>
              <a:buFont typeface="Arial" charset="0"/>
              <a:buChar char="■"/>
            </a:pPr>
            <a:endParaRPr lang="en-US" b="0" dirty="0"/>
          </a:p>
          <a:p>
            <a:pPr>
              <a:buFont typeface="Arial" charset="0"/>
              <a:buChar char="■"/>
            </a:pPr>
            <a:r>
              <a:rPr lang="en-US" b="0" dirty="0"/>
              <a:t>Strategy 3: Use common symmetric </a:t>
            </a:r>
            <a:r>
              <a:rPr lang="en-US" b="0" dirty="0" smtClean="0"/>
              <a:t>key</a:t>
            </a:r>
          </a:p>
          <a:p>
            <a:pPr lvl="1">
              <a:buFont typeface="Arial" charset="0"/>
              <a:buChar char="■"/>
            </a:pPr>
            <a:r>
              <a:rPr lang="en-US" b="0" dirty="0" smtClean="0"/>
              <a:t>One </a:t>
            </a:r>
            <a:r>
              <a:rPr lang="en-US" b="0" dirty="0"/>
              <a:t>symmetric shared by all users of the mesh as part </a:t>
            </a:r>
            <a:r>
              <a:rPr lang="en-US" b="0" dirty="0" smtClean="0"/>
              <a:t>of the configuration </a:t>
            </a:r>
            <a:r>
              <a:rPr lang="en-US" b="0" dirty="0"/>
              <a:t>file loaded into SPAN </a:t>
            </a:r>
            <a:endParaRPr lang="en-US" b="0" dirty="0" smtClean="0"/>
          </a:p>
          <a:p>
            <a:pPr lvl="1">
              <a:buFont typeface="Arial" charset="0"/>
              <a:buChar char="■"/>
            </a:pPr>
            <a:r>
              <a:rPr lang="en-US" b="0" dirty="0" smtClean="0"/>
              <a:t>All </a:t>
            </a:r>
            <a:r>
              <a:rPr lang="en-US" b="0" dirty="0"/>
              <a:t>routing protocol communications encrypted using symmetric </a:t>
            </a:r>
            <a:r>
              <a:rPr lang="en-US" b="0" dirty="0" smtClean="0"/>
              <a:t>key</a:t>
            </a:r>
          </a:p>
          <a:p>
            <a:pPr lvl="1">
              <a:buFont typeface="Arial" charset="0"/>
              <a:buChar char="■"/>
            </a:pPr>
            <a:r>
              <a:rPr lang="en-US" b="0" dirty="0" smtClean="0"/>
              <a:t>Peers use symmetric encryption, other peers can decrypt</a:t>
            </a:r>
            <a:endParaRPr lang="en-US" b="0" dirty="0"/>
          </a:p>
          <a:p>
            <a:pPr>
              <a:buFont typeface="Arial" charset="0"/>
              <a:buChar char="■"/>
            </a:pPr>
            <a:endParaRPr lang="en-US" b="0" dirty="0" err="1"/>
          </a:p>
        </p:txBody>
      </p:sp>
    </p:spTree>
    <p:extLst>
      <p:ext uri="{BB962C8B-B14F-4D97-AF65-F5344CB8AC3E}">
        <p14:creationId xmlns:p14="http://schemas.microsoft.com/office/powerpoint/2010/main" val="2107703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Info</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a:t>
            </a:fld>
            <a:endParaRPr lang="en-US" dirty="0"/>
          </a:p>
        </p:txBody>
      </p:sp>
      <p:sp>
        <p:nvSpPr>
          <p:cNvPr id="5" name="Content Placeholder 2"/>
          <p:cNvSpPr txBox="1">
            <a:spLocks/>
          </p:cNvSpPr>
          <p:nvPr/>
        </p:nvSpPr>
        <p:spPr bwMode="auto">
          <a:xfrm>
            <a:off x="444758" y="1117172"/>
            <a:ext cx="825255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Jeff Robble (stoker)</a:t>
            </a:r>
          </a:p>
          <a:p>
            <a:pPr lvl="1">
              <a:buFont typeface="Arial" charset="0"/>
              <a:buChar char="■"/>
            </a:pPr>
            <a:r>
              <a:rPr lang="en-US" b="0" dirty="0" smtClean="0">
                <a:hlinkClick r:id="rId3"/>
              </a:rPr>
              <a:t>jrobble@mitre.org</a:t>
            </a:r>
            <a:endParaRPr lang="en-US" b="0" dirty="0" smtClean="0"/>
          </a:p>
          <a:p>
            <a:pPr lvl="1">
              <a:buFont typeface="Arial" charset="0"/>
              <a:buChar char="■"/>
            </a:pPr>
            <a:r>
              <a:rPr lang="en-US" b="0" dirty="0" smtClean="0">
                <a:hlinkClick r:id="rId4"/>
              </a:rPr>
              <a:t>mistr.stoker@gmail.com</a:t>
            </a:r>
            <a:endParaRPr lang="en-US" b="0" dirty="0" smtClean="0"/>
          </a:p>
          <a:p>
            <a:pPr lvl="1">
              <a:buFont typeface="Arial" charset="0"/>
              <a:buChar char="■"/>
            </a:pPr>
            <a:endParaRPr lang="en-US" b="0" dirty="0"/>
          </a:p>
          <a:p>
            <a:pPr>
              <a:buFont typeface="Arial" charset="0"/>
              <a:buChar char="■"/>
            </a:pPr>
            <a:r>
              <a:rPr lang="en-US" b="0" dirty="0" smtClean="0"/>
              <a:t>Josh Thomas (m0nk)</a:t>
            </a:r>
          </a:p>
          <a:p>
            <a:pPr lvl="1">
              <a:buFont typeface="Arial" charset="0"/>
              <a:buChar char="■"/>
            </a:pPr>
            <a:r>
              <a:rPr lang="en-US" b="0" dirty="0" smtClean="0">
                <a:hlinkClick r:id="rId5"/>
              </a:rPr>
              <a:t>jthomas@accuvant.com</a:t>
            </a:r>
            <a:endParaRPr lang="en-US" b="0" dirty="0" smtClean="0"/>
          </a:p>
          <a:p>
            <a:pPr lvl="1">
              <a:buFont typeface="Arial" charset="0"/>
              <a:buChar char="■"/>
            </a:pPr>
            <a:r>
              <a:rPr lang="en-US" b="0" dirty="0">
                <a:hlinkClick r:id="rId6"/>
              </a:rPr>
              <a:t>m</a:t>
            </a:r>
            <a:r>
              <a:rPr lang="en-US" b="0" dirty="0" smtClean="0">
                <a:hlinkClick r:id="rId6"/>
              </a:rPr>
              <a:t>0nk.omg.pwnies@gmail.com</a:t>
            </a:r>
            <a:endParaRPr lang="en-US" b="0" dirty="0" smtClean="0"/>
          </a:p>
          <a:p>
            <a:pPr lvl="1">
              <a:buFont typeface="Arial" charset="0"/>
              <a:buChar char="■"/>
            </a:pPr>
            <a:endParaRPr lang="en-US" b="0" dirty="0" smtClean="0"/>
          </a:p>
          <a:p>
            <a:pPr marL="0" indent="0">
              <a:buNone/>
            </a:pPr>
            <a:endParaRPr lang="en-US" dirty="0" smtClean="0">
              <a:latin typeface="Arial" charset="0"/>
              <a:cs typeface="Arial" charset="0"/>
            </a:endParaRPr>
          </a:p>
        </p:txBody>
      </p:sp>
      <p:pic>
        <p:nvPicPr>
          <p:cNvPr id="8" name="Picture 7"/>
          <p:cNvPicPr>
            <a:picLocks noChangeAspect="1"/>
          </p:cNvPicPr>
          <p:nvPr/>
        </p:nvPicPr>
        <p:blipFill>
          <a:blip r:embed="rId7"/>
          <a:stretch>
            <a:fillRect/>
          </a:stretch>
        </p:blipFill>
        <p:spPr>
          <a:xfrm>
            <a:off x="4655208" y="5254105"/>
            <a:ext cx="3481553" cy="1044466"/>
          </a:xfrm>
          <a:prstGeom prst="rect">
            <a:avLst/>
          </a:prstGeom>
        </p:spPr>
      </p:pic>
      <p:pic>
        <p:nvPicPr>
          <p:cNvPr id="9" name="Picture 8"/>
          <p:cNvPicPr>
            <a:picLocks noChangeAspect="1"/>
          </p:cNvPicPr>
          <p:nvPr/>
        </p:nvPicPr>
        <p:blipFill>
          <a:blip r:embed="rId8"/>
          <a:stretch>
            <a:fillRect/>
          </a:stretch>
        </p:blipFill>
        <p:spPr>
          <a:xfrm>
            <a:off x="1024757" y="5334807"/>
            <a:ext cx="2992821" cy="881447"/>
          </a:xfrm>
          <a:prstGeom prst="rect">
            <a:avLst/>
          </a:prstGeom>
        </p:spPr>
      </p:pic>
    </p:spTree>
    <p:extLst>
      <p:ext uri="{BB962C8B-B14F-4D97-AF65-F5344CB8AC3E}">
        <p14:creationId xmlns:p14="http://schemas.microsoft.com/office/powerpoint/2010/main" val="84089510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Strategic Fallback Security Model</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30</a:t>
            </a:fld>
            <a:endParaRPr lang="en-US" dirty="0"/>
          </a:p>
        </p:txBody>
      </p:sp>
      <p:sp>
        <p:nvSpPr>
          <p:cNvPr id="6" name="Content Placeholder 2"/>
          <p:cNvSpPr txBox="1">
            <a:spLocks/>
          </p:cNvSpPr>
          <p:nvPr/>
        </p:nvSpPr>
        <p:spPr bwMode="auto">
          <a:xfrm>
            <a:off x="444758" y="1117172"/>
            <a:ext cx="8381742" cy="47629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Users aware of strategy employed when communicating with peers </a:t>
            </a:r>
          </a:p>
          <a:p>
            <a:pPr marL="0" indent="0">
              <a:buNone/>
            </a:pPr>
            <a:endParaRPr lang="en-US" b="0" dirty="0"/>
          </a:p>
          <a:p>
            <a:pPr>
              <a:buFont typeface="Arial" charset="0"/>
              <a:buChar char="■"/>
            </a:pPr>
            <a:r>
              <a:rPr lang="en-US" b="0" dirty="0"/>
              <a:t>Strategy 1 and Strategy 2 classified as “high” or “true” </a:t>
            </a:r>
            <a:r>
              <a:rPr lang="en-US" b="0" dirty="0" smtClean="0"/>
              <a:t>security</a:t>
            </a:r>
            <a:endParaRPr lang="en-US" b="0" dirty="0"/>
          </a:p>
          <a:p>
            <a:pPr marL="0" indent="0">
              <a:buNone/>
            </a:pPr>
            <a:endParaRPr lang="en-US" b="0" dirty="0"/>
          </a:p>
          <a:p>
            <a:pPr>
              <a:buFont typeface="Arial" charset="0"/>
              <a:buChar char="■"/>
            </a:pPr>
            <a:r>
              <a:rPr lang="en-US" b="0" dirty="0"/>
              <a:t>Strategy 3 classified as “low” or “default” security and </a:t>
            </a:r>
            <a:endParaRPr lang="en-US" b="0" dirty="0" smtClean="0"/>
          </a:p>
          <a:p>
            <a:pPr lvl="1">
              <a:buFont typeface="Arial" charset="0"/>
              <a:buChar char="■"/>
            </a:pPr>
            <a:r>
              <a:rPr lang="en-US" b="0" dirty="0"/>
              <a:t>S</a:t>
            </a:r>
            <a:r>
              <a:rPr lang="en-US" b="0" dirty="0" smtClean="0"/>
              <a:t>hould </a:t>
            </a:r>
            <a:r>
              <a:rPr lang="en-US" b="0" dirty="0"/>
              <a:t>not be used for sharing confidential </a:t>
            </a:r>
            <a:r>
              <a:rPr lang="en-US" b="0" dirty="0" smtClean="0"/>
              <a:t>information</a:t>
            </a:r>
            <a:endParaRPr lang="en-US" b="0" dirty="0"/>
          </a:p>
          <a:p>
            <a:pPr marL="0" indent="0">
              <a:buNone/>
            </a:pPr>
            <a:endParaRPr lang="en-US" b="0" dirty="0"/>
          </a:p>
          <a:p>
            <a:pPr>
              <a:buFont typeface="Arial" charset="0"/>
              <a:buChar char="■"/>
            </a:pPr>
            <a:r>
              <a:rPr lang="en-US" b="0" dirty="0"/>
              <a:t>Option to limit P2P communications to “high” security </a:t>
            </a:r>
            <a:r>
              <a:rPr lang="en-US" b="0" dirty="0" smtClean="0"/>
              <a:t>(“</a:t>
            </a:r>
            <a:r>
              <a:rPr lang="en-US" b="0" dirty="0"/>
              <a:t>Trusted Mode</a:t>
            </a:r>
            <a:r>
              <a:rPr lang="en-US" b="0" dirty="0" smtClean="0"/>
              <a:t>”)</a:t>
            </a:r>
          </a:p>
          <a:p>
            <a:pPr>
              <a:buFont typeface="Arial" charset="0"/>
              <a:buChar char="■"/>
            </a:pPr>
            <a:endParaRPr lang="en-US" b="0" dirty="0"/>
          </a:p>
          <a:p>
            <a:pPr>
              <a:buFont typeface="Arial" charset="0"/>
              <a:buChar char="■"/>
            </a:pPr>
            <a:r>
              <a:rPr lang="en-US" b="0" dirty="0" smtClean="0"/>
              <a:t>If the symmetric </a:t>
            </a:r>
            <a:r>
              <a:rPr lang="en-US" b="0" dirty="0"/>
              <a:t>key </a:t>
            </a:r>
            <a:r>
              <a:rPr lang="en-US" b="0" dirty="0" smtClean="0"/>
              <a:t>is compromised</a:t>
            </a:r>
            <a:endParaRPr lang="en-US" b="0" dirty="0"/>
          </a:p>
          <a:p>
            <a:pPr lvl="1">
              <a:buFont typeface="Arial" charset="0"/>
              <a:buChar char="■"/>
            </a:pPr>
            <a:r>
              <a:rPr lang="en-US" b="0" dirty="0"/>
              <a:t>U</a:t>
            </a:r>
            <a:r>
              <a:rPr lang="en-US" b="0" dirty="0" smtClean="0"/>
              <a:t>ser</a:t>
            </a:r>
            <a:r>
              <a:rPr lang="en-US" b="0" dirty="0"/>
              <a:t>-initiated broadcast </a:t>
            </a:r>
            <a:r>
              <a:rPr lang="en-US" b="0" dirty="0" smtClean="0"/>
              <a:t>propagated out </a:t>
            </a:r>
            <a:r>
              <a:rPr lang="en-US" b="0" dirty="0"/>
              <a:t>over the </a:t>
            </a:r>
            <a:r>
              <a:rPr lang="en-US" b="0" dirty="0" smtClean="0"/>
              <a:t>network </a:t>
            </a:r>
          </a:p>
          <a:p>
            <a:pPr lvl="1">
              <a:buFont typeface="Arial" charset="0"/>
              <a:buChar char="■"/>
            </a:pPr>
            <a:r>
              <a:rPr lang="en-US" b="0" dirty="0" smtClean="0"/>
              <a:t>Upon </a:t>
            </a:r>
            <a:r>
              <a:rPr lang="en-US" b="0" dirty="0"/>
              <a:t>reception, </a:t>
            </a:r>
            <a:r>
              <a:rPr lang="en-US" b="0" dirty="0" smtClean="0"/>
              <a:t>user is notified </a:t>
            </a:r>
            <a:r>
              <a:rPr lang="en-US" b="0" dirty="0"/>
              <a:t>and the device </a:t>
            </a:r>
            <a:r>
              <a:rPr lang="en-US" b="0" dirty="0" smtClean="0"/>
              <a:t>automatically reverts to “</a:t>
            </a:r>
            <a:r>
              <a:rPr lang="en-US" b="0" dirty="0"/>
              <a:t>Trusted Mode</a:t>
            </a:r>
            <a:r>
              <a:rPr lang="en-US" b="0" dirty="0" smtClean="0"/>
              <a:t>”</a:t>
            </a:r>
            <a:endParaRPr lang="en-US" b="0" dirty="0"/>
          </a:p>
          <a:p>
            <a:pPr lvl="1">
              <a:buFont typeface="Arial" charset="0"/>
              <a:buChar char="■"/>
            </a:pPr>
            <a:r>
              <a:rPr lang="en-US" b="0" dirty="0" smtClean="0"/>
              <a:t>User can change mode if desired</a:t>
            </a:r>
            <a:endParaRPr lang="en-US" b="0" dirty="0"/>
          </a:p>
          <a:p>
            <a:pPr>
              <a:buFont typeface="Arial" charset="0"/>
              <a:buChar char="■"/>
            </a:pPr>
            <a:endParaRPr lang="en-US" b="0" dirty="0"/>
          </a:p>
        </p:txBody>
      </p:sp>
    </p:spTree>
    <p:extLst>
      <p:ext uri="{BB962C8B-B14F-4D97-AF65-F5344CB8AC3E}">
        <p14:creationId xmlns:p14="http://schemas.microsoft.com/office/powerpoint/2010/main" val="3207480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Support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31</a:t>
            </a:fld>
            <a:endParaRPr lang="en-US" dirty="0"/>
          </a:p>
        </p:txBody>
      </p:sp>
      <p:sp>
        <p:nvSpPr>
          <p:cNvPr id="5" name="Content Placeholder 2"/>
          <p:cNvSpPr txBox="1">
            <a:spLocks/>
          </p:cNvSpPr>
          <p:nvPr/>
        </p:nvSpPr>
        <p:spPr bwMode="auto">
          <a:xfrm>
            <a:off x="444758" y="1117172"/>
            <a:ext cx="8117159"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Major League Baseball All Star Game, July 10 2012</a:t>
            </a:r>
          </a:p>
          <a:p>
            <a:pPr lvl="1">
              <a:buFont typeface="Arial" charset="0"/>
              <a:buChar char="■"/>
            </a:pPr>
            <a:r>
              <a:rPr lang="en-US" b="0" dirty="0"/>
              <a:t>Provided operational support to the Kansas City Police Dept</a:t>
            </a:r>
            <a:r>
              <a:rPr lang="en-US" b="0" dirty="0" smtClean="0"/>
              <a:t>.</a:t>
            </a:r>
          </a:p>
          <a:p>
            <a:pPr lvl="1">
              <a:buFont typeface="Arial" charset="0"/>
              <a:buChar char="■"/>
            </a:pPr>
            <a:r>
              <a:rPr lang="en-US" b="0" dirty="0" smtClean="0"/>
              <a:t>Worked with Kansas City Terrorism Early Warning Group</a:t>
            </a:r>
          </a:p>
          <a:p>
            <a:pPr marL="0" indent="0">
              <a:buNone/>
            </a:pPr>
            <a:endParaRPr lang="en-US" b="0" dirty="0" smtClean="0"/>
          </a:p>
          <a:p>
            <a:pPr>
              <a:buFont typeface="Arial" charset="0"/>
              <a:buChar char="■"/>
            </a:pPr>
            <a:r>
              <a:rPr lang="en-US" b="0" dirty="0" smtClean="0"/>
              <a:t>Officers patrolled parking lots around Royals Kaufman Stadium </a:t>
            </a:r>
            <a:br>
              <a:rPr lang="en-US" b="0" dirty="0" smtClean="0"/>
            </a:br>
            <a:r>
              <a:rPr lang="en-US" b="0" dirty="0" smtClean="0"/>
              <a:t>in Gators</a:t>
            </a:r>
          </a:p>
          <a:p>
            <a:pPr lvl="1">
              <a:buFont typeface="Arial" charset="0"/>
              <a:buChar char="■"/>
            </a:pPr>
            <a:r>
              <a:rPr lang="en-US" b="0" dirty="0" smtClean="0"/>
              <a:t>Provided with Galaxy Nexus phones running SPAN and Beacon IC.NET app. for reporting GPS position and creating situational reports</a:t>
            </a:r>
          </a:p>
          <a:p>
            <a:pPr lvl="1">
              <a:buFont typeface="Arial" charset="0"/>
              <a:buChar char="■"/>
            </a:pPr>
            <a:r>
              <a:rPr lang="en-US" b="0" dirty="0" smtClean="0"/>
              <a:t>ASUS Transformer Prime gateway connected mesh </a:t>
            </a:r>
            <a:r>
              <a:rPr lang="en-US" b="0" dirty="0"/>
              <a:t>to Persistent Systems Wave Relay </a:t>
            </a:r>
            <a:r>
              <a:rPr lang="en-US" b="0" dirty="0" smtClean="0"/>
              <a:t>equipment </a:t>
            </a:r>
            <a:r>
              <a:rPr lang="en-US" b="0" dirty="0"/>
              <a:t>long-distance radio </a:t>
            </a:r>
            <a:r>
              <a:rPr lang="en-US" b="0" dirty="0" smtClean="0"/>
              <a:t>equipment</a:t>
            </a:r>
          </a:p>
          <a:p>
            <a:pPr lvl="1">
              <a:buFont typeface="Arial" charset="0"/>
              <a:buChar char="■"/>
            </a:pPr>
            <a:r>
              <a:rPr lang="en-US" b="0" dirty="0" smtClean="0"/>
              <a:t>Data piped from mesh </a:t>
            </a:r>
            <a:r>
              <a:rPr lang="en-US" b="0" dirty="0"/>
              <a:t>to command </a:t>
            </a:r>
            <a:r>
              <a:rPr lang="en-US" b="0" dirty="0" smtClean="0"/>
              <a:t>center server </a:t>
            </a:r>
            <a:r>
              <a:rPr lang="en-US" b="0" dirty="0"/>
              <a:t>across </a:t>
            </a:r>
            <a:r>
              <a:rPr lang="en-US" b="0" dirty="0" smtClean="0"/>
              <a:t>the road</a:t>
            </a:r>
          </a:p>
          <a:p>
            <a:pPr lvl="1">
              <a:buFont typeface="Arial" charset="0"/>
              <a:buChar char="■"/>
            </a:pPr>
            <a:r>
              <a:rPr lang="en-US" b="0" dirty="0" smtClean="0"/>
              <a:t>Provided COP to authorities</a:t>
            </a:r>
          </a:p>
          <a:p>
            <a:pPr marL="341312" lvl="1" indent="0">
              <a:buNone/>
            </a:pPr>
            <a:endParaRPr lang="en-US" b="0" dirty="0"/>
          </a:p>
          <a:p>
            <a:pPr>
              <a:buFont typeface="Arial" charset="0"/>
              <a:buChar char="■"/>
            </a:pPr>
            <a:r>
              <a:rPr lang="en-US" b="0" dirty="0" smtClean="0"/>
              <a:t>Phone density …</a:t>
            </a: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1105106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Support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32</a:t>
            </a:fld>
            <a:endParaRPr lang="en-US" dirty="0"/>
          </a:p>
        </p:txBody>
      </p:sp>
      <p:pic>
        <p:nvPicPr>
          <p:cNvPr id="11" name="Picture 10" descr="kc.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5075" y="1037167"/>
            <a:ext cx="5262784" cy="5122333"/>
          </a:xfrm>
          <a:prstGeom prst="rect">
            <a:avLst/>
          </a:prstGeom>
        </p:spPr>
      </p:pic>
    </p:spTree>
    <p:extLst>
      <p:ext uri="{BB962C8B-B14F-4D97-AF65-F5344CB8AC3E}">
        <p14:creationId xmlns:p14="http://schemas.microsoft.com/office/powerpoint/2010/main" val="4047441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Support</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33</a:t>
            </a:fld>
            <a:endParaRPr lang="en-US" dirty="0"/>
          </a:p>
        </p:txBody>
      </p:sp>
      <p:pic>
        <p:nvPicPr>
          <p:cNvPr id="10" name="Picture 9" descr="Nick.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330" y="1022344"/>
            <a:ext cx="3873456" cy="5168905"/>
          </a:xfrm>
          <a:prstGeom prst="rect">
            <a:avLst/>
          </a:prstGeom>
        </p:spPr>
      </p:pic>
    </p:spTree>
    <p:extLst>
      <p:ext uri="{BB962C8B-B14F-4D97-AF65-F5344CB8AC3E}">
        <p14:creationId xmlns:p14="http://schemas.microsoft.com/office/powerpoint/2010/main" val="5778176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34</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Applications</a:t>
            </a:r>
          </a:p>
          <a:p>
            <a:pPr lvl="1">
              <a:buFont typeface="Arial" charset="0"/>
              <a:buChar char="■"/>
            </a:pPr>
            <a:r>
              <a:rPr lang="en-US" b="0" dirty="0" smtClean="0"/>
              <a:t>VOIP </a:t>
            </a:r>
            <a:r>
              <a:rPr lang="en-US" b="0" dirty="0"/>
              <a:t>connection to Asterisk </a:t>
            </a:r>
            <a:r>
              <a:rPr lang="en-US" b="0" dirty="0" smtClean="0"/>
              <a:t>server</a:t>
            </a:r>
          </a:p>
          <a:p>
            <a:pPr lvl="1">
              <a:buFont typeface="Arial" charset="0"/>
              <a:buChar char="■"/>
            </a:pPr>
            <a:r>
              <a:rPr lang="en-US" b="0" dirty="0" smtClean="0"/>
              <a:t>Torrent protocol to RAID data across devices</a:t>
            </a:r>
          </a:p>
          <a:p>
            <a:pPr lvl="1">
              <a:buFont typeface="Arial" charset="0"/>
              <a:buChar char="■"/>
            </a:pPr>
            <a:r>
              <a:rPr lang="en-US" b="0" dirty="0" smtClean="0"/>
              <a:t>Distribute threads and tasks across cloud of unused processors</a:t>
            </a:r>
          </a:p>
          <a:p>
            <a:pPr lvl="1">
              <a:buFont typeface="Arial" charset="0"/>
              <a:buChar char="■"/>
            </a:pPr>
            <a:endParaRPr lang="en-US" b="0" dirty="0" smtClean="0"/>
          </a:p>
          <a:p>
            <a:pPr>
              <a:buFont typeface="Arial" charset="0"/>
              <a:buChar char="■"/>
            </a:pPr>
            <a:r>
              <a:rPr lang="en-US" b="0" dirty="0" smtClean="0"/>
              <a:t>Delay-tolerant networking</a:t>
            </a:r>
          </a:p>
          <a:p>
            <a:pPr>
              <a:buFont typeface="Arial" charset="0"/>
              <a:buChar char="■"/>
            </a:pPr>
            <a:endParaRPr lang="en-US" b="0" dirty="0" smtClean="0"/>
          </a:p>
          <a:p>
            <a:pPr>
              <a:buFont typeface="Arial" charset="0"/>
              <a:buChar char="■"/>
            </a:pPr>
            <a:r>
              <a:rPr lang="en-US" b="0" dirty="0" smtClean="0"/>
              <a:t>Platform support</a:t>
            </a:r>
          </a:p>
          <a:p>
            <a:pPr lvl="1">
              <a:buFont typeface="Arial" charset="0"/>
              <a:buChar char="■"/>
            </a:pPr>
            <a:r>
              <a:rPr lang="en-US" b="0" dirty="0" err="1" smtClean="0"/>
              <a:t>iOS</a:t>
            </a:r>
            <a:r>
              <a:rPr lang="en-US" b="0" dirty="0" smtClean="0"/>
              <a:t>, Windows 8</a:t>
            </a:r>
            <a:endParaRPr lang="en-US" b="0" dirty="0"/>
          </a:p>
          <a:p>
            <a:pPr>
              <a:buFont typeface="Arial" charset="0"/>
              <a:buChar char="■"/>
            </a:pPr>
            <a:endParaRPr lang="en-US" b="0" dirty="0" smtClean="0"/>
          </a:p>
          <a:p>
            <a:pPr>
              <a:buFont typeface="Arial" charset="0"/>
              <a:buChar char="■"/>
            </a:pPr>
            <a:r>
              <a:rPr lang="en-US" b="0" dirty="0" smtClean="0"/>
              <a:t>Leverage LTE Direct</a:t>
            </a:r>
          </a:p>
          <a:p>
            <a:pPr>
              <a:buFont typeface="Arial" charset="0"/>
              <a:buChar char="■"/>
            </a:pPr>
            <a:endParaRPr lang="en-US" b="0" dirty="0"/>
          </a:p>
          <a:p>
            <a:pPr>
              <a:buFont typeface="Arial" charset="0"/>
              <a:buChar char="■"/>
            </a:pPr>
            <a:r>
              <a:rPr lang="en-US" b="0" dirty="0" smtClean="0"/>
              <a:t>Consider integrating with </a:t>
            </a:r>
            <a:r>
              <a:rPr lang="en-US" b="0" dirty="0" err="1" smtClean="0"/>
              <a:t>CyanogenMod</a:t>
            </a:r>
            <a:r>
              <a:rPr lang="en-US" b="0" dirty="0" smtClean="0"/>
              <a:t> custom Android ROM</a:t>
            </a:r>
          </a:p>
          <a:p>
            <a:pPr>
              <a:buFont typeface="Arial" charset="0"/>
              <a:buChar char="■"/>
            </a:pPr>
            <a:endParaRPr lang="en-US" b="0" dirty="0"/>
          </a:p>
          <a:p>
            <a:pPr>
              <a:buFont typeface="Arial" charset="0"/>
              <a:buChar char="■"/>
            </a:pPr>
            <a:r>
              <a:rPr lang="en-US" b="0" dirty="0" smtClean="0"/>
              <a:t>Sponsor outreach</a:t>
            </a:r>
          </a:p>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3396134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35</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327947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36</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marL="0" indent="0">
              <a:buNone/>
            </a:pPr>
            <a:endParaRPr lang="en-US" b="0" dirty="0"/>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38316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Considerations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37</a:t>
            </a:fld>
            <a:endParaRPr lang="en-US" dirty="0"/>
          </a:p>
        </p:txBody>
      </p:sp>
      <p:sp>
        <p:nvSpPr>
          <p:cNvPr id="5" name="Content Placeholder 2"/>
          <p:cNvSpPr txBox="1">
            <a:spLocks/>
          </p:cNvSpPr>
          <p:nvPr/>
        </p:nvSpPr>
        <p:spPr bwMode="auto">
          <a:xfrm>
            <a:off x="444758" y="1117171"/>
            <a:ext cx="8524070" cy="109474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Don’t request or push an unsigned public key over the air in plain text</a:t>
            </a:r>
          </a:p>
          <a:p>
            <a:pPr>
              <a:buFont typeface="Arial" charset="0"/>
              <a:buChar char="■"/>
            </a:pPr>
            <a:r>
              <a:rPr lang="en-US" b="0" dirty="0" smtClean="0"/>
              <a:t>Can MITM </a:t>
            </a:r>
            <a:r>
              <a:rPr lang="en-US" b="0" dirty="0" err="1" smtClean="0"/>
              <a:t>Diffie-Hellmen</a:t>
            </a:r>
            <a:r>
              <a:rPr lang="en-US" b="0" dirty="0" smtClean="0"/>
              <a:t> key exchange without proper authentication</a:t>
            </a:r>
          </a:p>
          <a:p>
            <a:pPr lvl="1">
              <a:buFont typeface="Arial" charset="0"/>
              <a:buChar char="■"/>
            </a:pPr>
            <a:r>
              <a:rPr lang="en-US" b="0" dirty="0" smtClean="0"/>
              <a:t>Should be performed over private channel</a:t>
            </a:r>
            <a:endParaRPr lang="en-US" dirty="0" smtClean="0">
              <a:latin typeface="Arial" charset="0"/>
              <a:cs typeface="Arial" charset="0"/>
            </a:endParaRPr>
          </a:p>
        </p:txBody>
      </p:sp>
      <p:pic>
        <p:nvPicPr>
          <p:cNvPr id="6" name="Picture 5"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938" y="2512098"/>
            <a:ext cx="340783" cy="817880"/>
          </a:xfrm>
          <a:prstGeom prst="rect">
            <a:avLst/>
          </a:prstGeom>
        </p:spPr>
      </p:pic>
      <p:pic>
        <p:nvPicPr>
          <p:cNvPr id="7" name="Picture 6"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333" y="3722831"/>
            <a:ext cx="340783" cy="817880"/>
          </a:xfrm>
          <a:prstGeom prst="rect">
            <a:avLst/>
          </a:prstGeom>
        </p:spPr>
      </p:pic>
      <p:pic>
        <p:nvPicPr>
          <p:cNvPr id="8" name="Picture 7"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166" y="2505748"/>
            <a:ext cx="340783" cy="817880"/>
          </a:xfrm>
          <a:prstGeom prst="rect">
            <a:avLst/>
          </a:prstGeom>
        </p:spPr>
      </p:pic>
      <p:cxnSp>
        <p:nvCxnSpPr>
          <p:cNvPr id="13" name="Straight Arrow Connector 12"/>
          <p:cNvCxnSpPr/>
          <p:nvPr/>
        </p:nvCxnSpPr>
        <p:spPr>
          <a:xfrm flipH="1">
            <a:off x="635007" y="2626185"/>
            <a:ext cx="3005666" cy="0"/>
          </a:xfrm>
          <a:prstGeom prst="straightConnector1">
            <a:avLst/>
          </a:prstGeom>
          <a:ln w="25400">
            <a:solidFill>
              <a:srgbClr val="3CC607"/>
            </a:solidFill>
            <a:prstDash val="dash"/>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34173" y="2211955"/>
            <a:ext cx="701734"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smtClean="0">
                <a:latin typeface="Callabri"/>
                <a:cs typeface="Callabri"/>
              </a:rPr>
              <a:t>B </a:t>
            </a:r>
            <a:r>
              <a:rPr lang="en-US" sz="1600" b="0" dirty="0" smtClean="0">
                <a:latin typeface="Callabri"/>
                <a:cs typeface="Callabri"/>
              </a:rPr>
              <a:t>?</a:t>
            </a:r>
            <a:endParaRPr lang="en-US" sz="1600" b="0" dirty="0">
              <a:latin typeface="Callabri"/>
              <a:cs typeface="Callabri"/>
            </a:endParaRPr>
          </a:p>
        </p:txBody>
      </p:sp>
      <p:cxnSp>
        <p:nvCxnSpPr>
          <p:cNvPr id="16" name="Straight Arrow Connector 15"/>
          <p:cNvCxnSpPr/>
          <p:nvPr/>
        </p:nvCxnSpPr>
        <p:spPr>
          <a:xfrm flipH="1" flipV="1">
            <a:off x="635007" y="2698789"/>
            <a:ext cx="1936749" cy="973665"/>
          </a:xfrm>
          <a:prstGeom prst="straightConnector1">
            <a:avLst/>
          </a:prstGeom>
          <a:ln w="25400">
            <a:solidFill>
              <a:srgbClr val="3CC607"/>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639240" y="2957022"/>
            <a:ext cx="1936749" cy="973665"/>
          </a:xfrm>
          <a:prstGeom prst="straightConnector1">
            <a:avLst/>
          </a:prstGeom>
          <a:ln w="25400">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739" y="3412104"/>
            <a:ext cx="825867" cy="338554"/>
          </a:xfrm>
          <a:prstGeom prst="rect">
            <a:avLst/>
          </a:prstGeom>
          <a:noFill/>
        </p:spPr>
        <p:txBody>
          <a:bodyPr wrap="none" rtlCol="0">
            <a:spAutoFit/>
          </a:bodyPr>
          <a:lstStyle/>
          <a:p>
            <a:r>
              <a:rPr lang="en-US" sz="1600" dirty="0" smtClean="0">
                <a:latin typeface="Callabri"/>
                <a:cs typeface="Callabri"/>
              </a:rPr>
              <a:t>Peer A</a:t>
            </a:r>
            <a:endParaRPr lang="en-US" sz="1600" dirty="0">
              <a:latin typeface="Callabri"/>
              <a:cs typeface="Callabri"/>
            </a:endParaRPr>
          </a:p>
        </p:txBody>
      </p:sp>
      <p:sp>
        <p:nvSpPr>
          <p:cNvPr id="23" name="TextBox 22"/>
          <p:cNvSpPr txBox="1"/>
          <p:nvPr/>
        </p:nvSpPr>
        <p:spPr>
          <a:xfrm>
            <a:off x="3437472" y="3405754"/>
            <a:ext cx="834784" cy="338554"/>
          </a:xfrm>
          <a:prstGeom prst="rect">
            <a:avLst/>
          </a:prstGeom>
          <a:noFill/>
        </p:spPr>
        <p:txBody>
          <a:bodyPr wrap="none" rtlCol="0">
            <a:spAutoFit/>
          </a:bodyPr>
          <a:lstStyle/>
          <a:p>
            <a:r>
              <a:rPr lang="en-US" sz="1600" dirty="0" smtClean="0">
                <a:latin typeface="Callabri"/>
                <a:cs typeface="Callabri"/>
              </a:rPr>
              <a:t>Peer B</a:t>
            </a:r>
            <a:endParaRPr lang="en-US" sz="1600" dirty="0">
              <a:latin typeface="Callabri"/>
              <a:cs typeface="Callabri"/>
            </a:endParaRPr>
          </a:p>
        </p:txBody>
      </p:sp>
      <p:sp>
        <p:nvSpPr>
          <p:cNvPr id="24" name="TextBox 23"/>
          <p:cNvSpPr txBox="1"/>
          <p:nvPr/>
        </p:nvSpPr>
        <p:spPr>
          <a:xfrm>
            <a:off x="2330456" y="4605904"/>
            <a:ext cx="834784" cy="338554"/>
          </a:xfrm>
          <a:prstGeom prst="rect">
            <a:avLst/>
          </a:prstGeom>
          <a:noFill/>
        </p:spPr>
        <p:txBody>
          <a:bodyPr wrap="none" rtlCol="0">
            <a:spAutoFit/>
          </a:bodyPr>
          <a:lstStyle/>
          <a:p>
            <a:r>
              <a:rPr lang="en-US" sz="1600" dirty="0" smtClean="0">
                <a:latin typeface="Callabri"/>
                <a:cs typeface="Callabri"/>
              </a:rPr>
              <a:t>Peer C</a:t>
            </a:r>
            <a:endParaRPr lang="en-US" sz="1600" dirty="0">
              <a:latin typeface="Callabri"/>
              <a:cs typeface="Callabri"/>
            </a:endParaRPr>
          </a:p>
        </p:txBody>
      </p:sp>
      <p:sp>
        <p:nvSpPr>
          <p:cNvPr id="25" name="TextBox 24"/>
          <p:cNvSpPr txBox="1"/>
          <p:nvPr/>
        </p:nvSpPr>
        <p:spPr>
          <a:xfrm>
            <a:off x="1803407" y="2957022"/>
            <a:ext cx="701734"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smtClean="0">
                <a:latin typeface="Callabri"/>
                <a:cs typeface="Callabri"/>
              </a:rPr>
              <a:t>B </a:t>
            </a:r>
            <a:r>
              <a:rPr lang="en-US" sz="1600" b="0" dirty="0" smtClean="0">
                <a:latin typeface="Callabri"/>
                <a:cs typeface="Callabri"/>
              </a:rPr>
              <a:t>?</a:t>
            </a:r>
            <a:endParaRPr lang="en-US" sz="1600" b="0" dirty="0">
              <a:latin typeface="Callabri"/>
              <a:cs typeface="Callabri"/>
            </a:endParaRPr>
          </a:p>
        </p:txBody>
      </p:sp>
      <p:sp>
        <p:nvSpPr>
          <p:cNvPr id="26" name="TextBox 25"/>
          <p:cNvSpPr txBox="1"/>
          <p:nvPr/>
        </p:nvSpPr>
        <p:spPr>
          <a:xfrm>
            <a:off x="1257306" y="3501006"/>
            <a:ext cx="556563"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a:latin typeface="Callabri"/>
                <a:cs typeface="Callabri"/>
              </a:rPr>
              <a:t>Y</a:t>
            </a:r>
            <a:endParaRPr lang="en-US" sz="1600" b="0" dirty="0">
              <a:latin typeface="Callabri"/>
              <a:cs typeface="Callabri"/>
            </a:endParaRPr>
          </a:p>
        </p:txBody>
      </p:sp>
      <p:pic>
        <p:nvPicPr>
          <p:cNvPr id="40" name="Picture 39"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578" y="2505747"/>
            <a:ext cx="340783" cy="817880"/>
          </a:xfrm>
          <a:prstGeom prst="rect">
            <a:avLst/>
          </a:prstGeom>
        </p:spPr>
      </p:pic>
      <p:pic>
        <p:nvPicPr>
          <p:cNvPr id="41" name="Picture 40"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813" y="3716480"/>
            <a:ext cx="340783" cy="817880"/>
          </a:xfrm>
          <a:prstGeom prst="rect">
            <a:avLst/>
          </a:prstGeom>
        </p:spPr>
      </p:pic>
      <p:pic>
        <p:nvPicPr>
          <p:cNvPr id="42" name="Picture 41"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2806" y="2499397"/>
            <a:ext cx="340783" cy="817880"/>
          </a:xfrm>
          <a:prstGeom prst="rect">
            <a:avLst/>
          </a:prstGeom>
        </p:spPr>
      </p:pic>
      <p:cxnSp>
        <p:nvCxnSpPr>
          <p:cNvPr id="43" name="Straight Arrow Connector 42"/>
          <p:cNvCxnSpPr/>
          <p:nvPr/>
        </p:nvCxnSpPr>
        <p:spPr>
          <a:xfrm flipH="1">
            <a:off x="5454647" y="2619834"/>
            <a:ext cx="3005666" cy="0"/>
          </a:xfrm>
          <a:prstGeom prst="straightConnector1">
            <a:avLst/>
          </a:prstGeom>
          <a:ln w="25400">
            <a:solidFill>
              <a:srgbClr val="3CC60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73229" y="2205604"/>
            <a:ext cx="701734"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smtClean="0">
                <a:latin typeface="Callabri"/>
                <a:cs typeface="Callabri"/>
              </a:rPr>
              <a:t>A </a:t>
            </a:r>
            <a:r>
              <a:rPr lang="en-US" sz="1600" b="0" dirty="0" smtClean="0">
                <a:latin typeface="Callabri"/>
                <a:cs typeface="Callabri"/>
              </a:rPr>
              <a:t>?</a:t>
            </a:r>
            <a:endParaRPr lang="en-US" sz="1600" b="0" dirty="0">
              <a:latin typeface="Callabri"/>
              <a:cs typeface="Callabri"/>
            </a:endParaRPr>
          </a:p>
        </p:txBody>
      </p:sp>
      <p:cxnSp>
        <p:nvCxnSpPr>
          <p:cNvPr id="45" name="Straight Arrow Connector 44"/>
          <p:cNvCxnSpPr/>
          <p:nvPr/>
        </p:nvCxnSpPr>
        <p:spPr>
          <a:xfrm flipH="1" flipV="1">
            <a:off x="6438899" y="2692438"/>
            <a:ext cx="1936749" cy="973665"/>
          </a:xfrm>
          <a:prstGeom prst="straightConnector1">
            <a:avLst/>
          </a:prstGeom>
          <a:ln w="25400">
            <a:solidFill>
              <a:srgbClr val="3CC607"/>
            </a:solidFill>
            <a:prstDash val="solid"/>
            <a:headEnd type="triangle"/>
            <a:tailEnd type="non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flipV="1">
            <a:off x="6644216" y="2950671"/>
            <a:ext cx="1936749" cy="973665"/>
          </a:xfrm>
          <a:prstGeom prst="straightConnector1">
            <a:avLst/>
          </a:prstGeom>
          <a:ln w="25400">
            <a:solidFill>
              <a:srgbClr val="FF0000"/>
            </a:solidFill>
            <a:prstDash val="solid"/>
            <a:headEnd type="none"/>
            <a:tailEnd type="triangle"/>
          </a:ln>
          <a:scene3d>
            <a:camera prst="orthographicFront">
              <a:rot lat="0" lon="10800000" rev="0"/>
            </a:camera>
            <a:lightRig rig="threePt" dir="t"/>
          </a:scene3d>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887379" y="3405753"/>
            <a:ext cx="825867" cy="338554"/>
          </a:xfrm>
          <a:prstGeom prst="rect">
            <a:avLst/>
          </a:prstGeom>
          <a:noFill/>
        </p:spPr>
        <p:txBody>
          <a:bodyPr wrap="none" rtlCol="0">
            <a:spAutoFit/>
          </a:bodyPr>
          <a:lstStyle/>
          <a:p>
            <a:r>
              <a:rPr lang="en-US" sz="1600" dirty="0" smtClean="0">
                <a:latin typeface="Callabri"/>
                <a:cs typeface="Callabri"/>
              </a:rPr>
              <a:t>Peer A</a:t>
            </a:r>
            <a:endParaRPr lang="en-US" sz="1600" dirty="0">
              <a:latin typeface="Callabri"/>
              <a:cs typeface="Callabri"/>
            </a:endParaRPr>
          </a:p>
        </p:txBody>
      </p:sp>
      <p:sp>
        <p:nvSpPr>
          <p:cNvPr id="48" name="TextBox 47"/>
          <p:cNvSpPr txBox="1"/>
          <p:nvPr/>
        </p:nvSpPr>
        <p:spPr>
          <a:xfrm>
            <a:off x="8257112" y="3399403"/>
            <a:ext cx="834784" cy="338554"/>
          </a:xfrm>
          <a:prstGeom prst="rect">
            <a:avLst/>
          </a:prstGeom>
          <a:noFill/>
        </p:spPr>
        <p:txBody>
          <a:bodyPr wrap="none" rtlCol="0">
            <a:spAutoFit/>
          </a:bodyPr>
          <a:lstStyle/>
          <a:p>
            <a:r>
              <a:rPr lang="en-US" sz="1600" dirty="0" smtClean="0">
                <a:latin typeface="Callabri"/>
                <a:cs typeface="Callabri"/>
              </a:rPr>
              <a:t>Peer B</a:t>
            </a:r>
            <a:endParaRPr lang="en-US" sz="1600" dirty="0">
              <a:latin typeface="Callabri"/>
              <a:cs typeface="Callabri"/>
            </a:endParaRPr>
          </a:p>
        </p:txBody>
      </p:sp>
      <p:sp>
        <p:nvSpPr>
          <p:cNvPr id="49" name="TextBox 48"/>
          <p:cNvSpPr txBox="1"/>
          <p:nvPr/>
        </p:nvSpPr>
        <p:spPr>
          <a:xfrm>
            <a:off x="5985936" y="4599553"/>
            <a:ext cx="834784" cy="338554"/>
          </a:xfrm>
          <a:prstGeom prst="rect">
            <a:avLst/>
          </a:prstGeom>
          <a:noFill/>
        </p:spPr>
        <p:txBody>
          <a:bodyPr wrap="none" rtlCol="0">
            <a:spAutoFit/>
          </a:bodyPr>
          <a:lstStyle/>
          <a:p>
            <a:r>
              <a:rPr lang="en-US" sz="1600" dirty="0" smtClean="0">
                <a:latin typeface="Callabri"/>
                <a:cs typeface="Callabri"/>
              </a:rPr>
              <a:t>Peer C</a:t>
            </a:r>
            <a:endParaRPr lang="en-US" sz="1600" dirty="0">
              <a:latin typeface="Callabri"/>
              <a:cs typeface="Callabri"/>
            </a:endParaRPr>
          </a:p>
        </p:txBody>
      </p:sp>
      <p:sp>
        <p:nvSpPr>
          <p:cNvPr id="50" name="TextBox 49"/>
          <p:cNvSpPr txBox="1"/>
          <p:nvPr/>
        </p:nvSpPr>
        <p:spPr>
          <a:xfrm>
            <a:off x="6623047" y="2950671"/>
            <a:ext cx="701734"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smtClean="0">
                <a:latin typeface="Callabri"/>
                <a:cs typeface="Callabri"/>
              </a:rPr>
              <a:t>A </a:t>
            </a:r>
            <a:r>
              <a:rPr lang="en-US" sz="1600" b="0" dirty="0" smtClean="0">
                <a:latin typeface="Callabri"/>
                <a:cs typeface="Callabri"/>
              </a:rPr>
              <a:t>?</a:t>
            </a:r>
            <a:endParaRPr lang="en-US" sz="1600" b="0" dirty="0">
              <a:latin typeface="Callabri"/>
              <a:cs typeface="Callabri"/>
            </a:endParaRPr>
          </a:p>
        </p:txBody>
      </p:sp>
      <p:sp>
        <p:nvSpPr>
          <p:cNvPr id="51" name="TextBox 50"/>
          <p:cNvSpPr txBox="1"/>
          <p:nvPr/>
        </p:nvSpPr>
        <p:spPr>
          <a:xfrm>
            <a:off x="7463362" y="3494655"/>
            <a:ext cx="541935" cy="338554"/>
          </a:xfrm>
          <a:prstGeom prst="rect">
            <a:avLst/>
          </a:prstGeom>
          <a:noFill/>
        </p:spPr>
        <p:txBody>
          <a:bodyPr wrap="none" rtlCol="0">
            <a:spAutoFit/>
          </a:bodyPr>
          <a:lstStyle/>
          <a:p>
            <a:r>
              <a:rPr lang="en-US" sz="1600" b="0" dirty="0" smtClean="0">
                <a:latin typeface="Callabri"/>
                <a:cs typeface="Callabri"/>
              </a:rPr>
              <a:t>PK</a:t>
            </a:r>
            <a:r>
              <a:rPr lang="en-US" sz="1600" b="0" baseline="-25000" dirty="0">
                <a:latin typeface="Callabri"/>
                <a:cs typeface="Callabri"/>
              </a:rPr>
              <a:t>Z</a:t>
            </a:r>
            <a:endParaRPr lang="en-US" sz="1600" b="0" dirty="0">
              <a:latin typeface="Callabri"/>
              <a:cs typeface="Callabri"/>
            </a:endParaRPr>
          </a:p>
        </p:txBody>
      </p:sp>
      <p:pic>
        <p:nvPicPr>
          <p:cNvPr id="53" name="Picture 52"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5419" y="5088074"/>
            <a:ext cx="340783" cy="817880"/>
          </a:xfrm>
          <a:prstGeom prst="rect">
            <a:avLst/>
          </a:prstGeom>
        </p:spPr>
      </p:pic>
      <p:sp>
        <p:nvSpPr>
          <p:cNvPr id="54" name="TextBox 53"/>
          <p:cNvSpPr txBox="1"/>
          <p:nvPr/>
        </p:nvSpPr>
        <p:spPr>
          <a:xfrm>
            <a:off x="1183220" y="5988080"/>
            <a:ext cx="825867" cy="338554"/>
          </a:xfrm>
          <a:prstGeom prst="rect">
            <a:avLst/>
          </a:prstGeom>
          <a:noFill/>
        </p:spPr>
        <p:txBody>
          <a:bodyPr wrap="none" rtlCol="0">
            <a:spAutoFit/>
          </a:bodyPr>
          <a:lstStyle/>
          <a:p>
            <a:r>
              <a:rPr lang="en-US" sz="1600" dirty="0" smtClean="0">
                <a:latin typeface="Callabri"/>
                <a:cs typeface="Callabri"/>
              </a:rPr>
              <a:t>Peer A</a:t>
            </a:r>
            <a:endParaRPr lang="en-US" sz="1600" dirty="0">
              <a:latin typeface="Callabri"/>
              <a:cs typeface="Callabri"/>
            </a:endParaRPr>
          </a:p>
        </p:txBody>
      </p:sp>
      <p:pic>
        <p:nvPicPr>
          <p:cNvPr id="55" name="Picture 54"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2402" y="5092308"/>
            <a:ext cx="340783" cy="817880"/>
          </a:xfrm>
          <a:prstGeom prst="rect">
            <a:avLst/>
          </a:prstGeom>
        </p:spPr>
      </p:pic>
      <p:sp>
        <p:nvSpPr>
          <p:cNvPr id="56" name="TextBox 55"/>
          <p:cNvSpPr txBox="1"/>
          <p:nvPr/>
        </p:nvSpPr>
        <p:spPr>
          <a:xfrm>
            <a:off x="4140203" y="5992314"/>
            <a:ext cx="834784" cy="338554"/>
          </a:xfrm>
          <a:prstGeom prst="rect">
            <a:avLst/>
          </a:prstGeom>
          <a:noFill/>
        </p:spPr>
        <p:txBody>
          <a:bodyPr wrap="none" rtlCol="0">
            <a:spAutoFit/>
          </a:bodyPr>
          <a:lstStyle/>
          <a:p>
            <a:r>
              <a:rPr lang="en-US" sz="1600" dirty="0" smtClean="0">
                <a:latin typeface="Callabri"/>
                <a:cs typeface="Callabri"/>
              </a:rPr>
              <a:t>Peer C</a:t>
            </a:r>
            <a:endParaRPr lang="en-US" sz="1600" dirty="0">
              <a:latin typeface="Callabri"/>
              <a:cs typeface="Callabri"/>
            </a:endParaRPr>
          </a:p>
        </p:txBody>
      </p:sp>
      <p:pic>
        <p:nvPicPr>
          <p:cNvPr id="57" name="Picture 56" descr="pho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801" y="5085958"/>
            <a:ext cx="340783" cy="817880"/>
          </a:xfrm>
          <a:prstGeom prst="rect">
            <a:avLst/>
          </a:prstGeom>
        </p:spPr>
      </p:pic>
      <p:sp>
        <p:nvSpPr>
          <p:cNvPr id="58" name="TextBox 57"/>
          <p:cNvSpPr txBox="1"/>
          <p:nvPr/>
        </p:nvSpPr>
        <p:spPr>
          <a:xfrm>
            <a:off x="7086602" y="5985964"/>
            <a:ext cx="834784" cy="338554"/>
          </a:xfrm>
          <a:prstGeom prst="rect">
            <a:avLst/>
          </a:prstGeom>
          <a:noFill/>
        </p:spPr>
        <p:txBody>
          <a:bodyPr wrap="none" rtlCol="0">
            <a:spAutoFit/>
          </a:bodyPr>
          <a:lstStyle/>
          <a:p>
            <a:r>
              <a:rPr lang="en-US" sz="1600" dirty="0" smtClean="0">
                <a:latin typeface="Callabri"/>
                <a:cs typeface="Callabri"/>
              </a:rPr>
              <a:t>Peer B</a:t>
            </a:r>
            <a:endParaRPr lang="en-US" sz="1600" dirty="0">
              <a:latin typeface="Callabri"/>
              <a:cs typeface="Callabri"/>
            </a:endParaRPr>
          </a:p>
        </p:txBody>
      </p:sp>
      <p:cxnSp>
        <p:nvCxnSpPr>
          <p:cNvPr id="59" name="Straight Arrow Connector 58"/>
          <p:cNvCxnSpPr/>
          <p:nvPr/>
        </p:nvCxnSpPr>
        <p:spPr>
          <a:xfrm>
            <a:off x="1756833" y="5249333"/>
            <a:ext cx="2540000" cy="0"/>
          </a:xfrm>
          <a:prstGeom prst="straightConnector1">
            <a:avLst/>
          </a:prstGeom>
          <a:ln w="25400">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682067" y="5253567"/>
            <a:ext cx="2540000" cy="0"/>
          </a:xfrm>
          <a:prstGeom prst="straightConnector1">
            <a:avLst/>
          </a:prstGeom>
          <a:ln w="25400">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700873" y="5262076"/>
            <a:ext cx="899471" cy="338554"/>
          </a:xfrm>
          <a:prstGeom prst="rect">
            <a:avLst/>
          </a:prstGeom>
          <a:noFill/>
        </p:spPr>
        <p:txBody>
          <a:bodyPr wrap="none" rtlCol="0">
            <a:spAutoFit/>
          </a:bodyPr>
          <a:lstStyle/>
          <a:p>
            <a:r>
              <a:rPr lang="en-US" sz="1600" b="0" dirty="0" smtClean="0">
                <a:latin typeface="Callabri"/>
                <a:cs typeface="Callabri"/>
              </a:rPr>
              <a:t>{X</a:t>
            </a:r>
            <a:r>
              <a:rPr lang="en-US" sz="1600" b="0" baseline="-25000" dirty="0" smtClean="0">
                <a:latin typeface="Callabri"/>
                <a:cs typeface="Callabri"/>
              </a:rPr>
              <a:t>1</a:t>
            </a:r>
            <a:r>
              <a:rPr lang="en-US" sz="1600" b="0" dirty="0" smtClean="0">
                <a:latin typeface="Callabri"/>
                <a:cs typeface="Callabri"/>
              </a:rPr>
              <a:t>}</a:t>
            </a:r>
            <a:r>
              <a:rPr lang="en-US" sz="1600" b="0" baseline="-25000" dirty="0" smtClean="0">
                <a:latin typeface="Callabri"/>
                <a:cs typeface="Callabri"/>
              </a:rPr>
              <a:t>PK(Y)</a:t>
            </a:r>
            <a:endParaRPr lang="en-US" sz="1600" b="0" baseline="-25000" dirty="0">
              <a:latin typeface="Callabri"/>
              <a:cs typeface="Callabri"/>
            </a:endParaRPr>
          </a:p>
        </p:txBody>
      </p:sp>
      <p:sp>
        <p:nvSpPr>
          <p:cNvPr id="65" name="TextBox 64"/>
          <p:cNvSpPr txBox="1"/>
          <p:nvPr/>
        </p:nvSpPr>
        <p:spPr>
          <a:xfrm>
            <a:off x="5552023" y="5255726"/>
            <a:ext cx="899471" cy="338554"/>
          </a:xfrm>
          <a:prstGeom prst="rect">
            <a:avLst/>
          </a:prstGeom>
          <a:noFill/>
        </p:spPr>
        <p:txBody>
          <a:bodyPr wrap="none" rtlCol="0">
            <a:spAutoFit/>
          </a:bodyPr>
          <a:lstStyle/>
          <a:p>
            <a:r>
              <a:rPr lang="en-US" sz="1600" b="0" dirty="0" smtClean="0">
                <a:latin typeface="Callabri"/>
                <a:cs typeface="Callabri"/>
              </a:rPr>
              <a:t>{X</a:t>
            </a:r>
            <a:r>
              <a:rPr lang="en-US" sz="1600" b="0" baseline="-25000" dirty="0" smtClean="0">
                <a:latin typeface="Callabri"/>
                <a:cs typeface="Callabri"/>
              </a:rPr>
              <a:t>1</a:t>
            </a:r>
            <a:r>
              <a:rPr lang="en-US" sz="1600" b="0" dirty="0" smtClean="0">
                <a:latin typeface="Callabri"/>
                <a:cs typeface="Callabri"/>
              </a:rPr>
              <a:t>}</a:t>
            </a:r>
            <a:r>
              <a:rPr lang="en-US" sz="1600" b="0" baseline="-25000" dirty="0" smtClean="0">
                <a:latin typeface="Callabri"/>
                <a:cs typeface="Callabri"/>
              </a:rPr>
              <a:t>PK(B)</a:t>
            </a:r>
            <a:endParaRPr lang="en-US" sz="1600" b="0" baseline="-25000" dirty="0">
              <a:latin typeface="Callabri"/>
              <a:cs typeface="Callabri"/>
            </a:endParaRPr>
          </a:p>
        </p:txBody>
      </p:sp>
      <p:cxnSp>
        <p:nvCxnSpPr>
          <p:cNvPr id="66" name="Straight Arrow Connector 65"/>
          <p:cNvCxnSpPr/>
          <p:nvPr/>
        </p:nvCxnSpPr>
        <p:spPr>
          <a:xfrm>
            <a:off x="1761071" y="5772138"/>
            <a:ext cx="2540000" cy="0"/>
          </a:xfrm>
          <a:prstGeom prst="straightConnector1">
            <a:avLst/>
          </a:prstGeom>
          <a:ln w="254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686305" y="5776372"/>
            <a:ext cx="2540000" cy="0"/>
          </a:xfrm>
          <a:prstGeom prst="straightConnector1">
            <a:avLst/>
          </a:prstGeom>
          <a:ln w="25400">
            <a:solidFill>
              <a:srgbClr val="FF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705111" y="5784881"/>
            <a:ext cx="899471" cy="338554"/>
          </a:xfrm>
          <a:prstGeom prst="rect">
            <a:avLst/>
          </a:prstGeom>
          <a:noFill/>
        </p:spPr>
        <p:txBody>
          <a:bodyPr wrap="none" rtlCol="0">
            <a:spAutoFit/>
          </a:bodyPr>
          <a:lstStyle/>
          <a:p>
            <a:r>
              <a:rPr lang="en-US" sz="1600" b="0" dirty="0" smtClean="0">
                <a:latin typeface="Callabri"/>
                <a:cs typeface="Callabri"/>
              </a:rPr>
              <a:t>{X</a:t>
            </a:r>
            <a:r>
              <a:rPr lang="en-US" sz="1600" b="0" baseline="-25000" dirty="0" smtClean="0">
                <a:latin typeface="Callabri"/>
                <a:cs typeface="Callabri"/>
              </a:rPr>
              <a:t>2</a:t>
            </a:r>
            <a:r>
              <a:rPr lang="en-US" sz="1600" b="0" dirty="0" smtClean="0">
                <a:latin typeface="Callabri"/>
                <a:cs typeface="Callabri"/>
              </a:rPr>
              <a:t>}</a:t>
            </a:r>
            <a:r>
              <a:rPr lang="en-US" sz="1600" b="0" baseline="-25000" dirty="0" smtClean="0">
                <a:latin typeface="Callabri"/>
                <a:cs typeface="Callabri"/>
              </a:rPr>
              <a:t>PK(A)</a:t>
            </a:r>
            <a:endParaRPr lang="en-US" sz="1600" b="0" baseline="-25000" dirty="0">
              <a:latin typeface="Callabri"/>
              <a:cs typeface="Callabri"/>
            </a:endParaRPr>
          </a:p>
        </p:txBody>
      </p:sp>
      <p:sp>
        <p:nvSpPr>
          <p:cNvPr id="69" name="TextBox 68"/>
          <p:cNvSpPr txBox="1"/>
          <p:nvPr/>
        </p:nvSpPr>
        <p:spPr>
          <a:xfrm>
            <a:off x="5556261" y="5778531"/>
            <a:ext cx="899471" cy="338554"/>
          </a:xfrm>
          <a:prstGeom prst="rect">
            <a:avLst/>
          </a:prstGeom>
          <a:noFill/>
        </p:spPr>
        <p:txBody>
          <a:bodyPr wrap="none" rtlCol="0">
            <a:spAutoFit/>
          </a:bodyPr>
          <a:lstStyle/>
          <a:p>
            <a:r>
              <a:rPr lang="en-US" sz="1600" b="0" dirty="0" smtClean="0">
                <a:latin typeface="Callabri"/>
                <a:cs typeface="Callabri"/>
              </a:rPr>
              <a:t>{X</a:t>
            </a:r>
            <a:r>
              <a:rPr lang="en-US" sz="1600" b="0" baseline="-25000" dirty="0" smtClean="0">
                <a:latin typeface="Callabri"/>
                <a:cs typeface="Callabri"/>
              </a:rPr>
              <a:t>2</a:t>
            </a:r>
            <a:r>
              <a:rPr lang="en-US" sz="1600" b="0" dirty="0" smtClean="0">
                <a:latin typeface="Callabri"/>
                <a:cs typeface="Callabri"/>
              </a:rPr>
              <a:t>}</a:t>
            </a:r>
            <a:r>
              <a:rPr lang="en-US" sz="1600" b="0" baseline="-25000" dirty="0" smtClean="0">
                <a:latin typeface="Callabri"/>
                <a:cs typeface="Callabri"/>
              </a:rPr>
              <a:t>PK(Z)</a:t>
            </a:r>
            <a:endParaRPr lang="en-US" sz="1600" b="0" baseline="-25000" dirty="0">
              <a:latin typeface="Callabri"/>
              <a:cs typeface="Callabri"/>
            </a:endParaRPr>
          </a:p>
        </p:txBody>
      </p:sp>
    </p:spTree>
    <p:extLst>
      <p:ext uri="{BB962C8B-B14F-4D97-AF65-F5344CB8AC3E}">
        <p14:creationId xmlns:p14="http://schemas.microsoft.com/office/powerpoint/2010/main" val="1821973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a:t>
            </a:r>
            <a:endParaRPr lang="en-US" dirty="0"/>
          </a:p>
        </p:txBody>
      </p:sp>
      <p:sp>
        <p:nvSpPr>
          <p:cNvPr id="3" name="Content Placeholder 2"/>
          <p:cNvSpPr>
            <a:spLocks noGrp="1"/>
          </p:cNvSpPr>
          <p:nvPr>
            <p:ph idx="1"/>
          </p:nvPr>
        </p:nvSpPr>
        <p:spPr/>
        <p:txBody>
          <a:bodyPr/>
          <a:lstStyle/>
          <a:p>
            <a:endParaRPr lang="en-US" dirty="0"/>
          </a:p>
          <a:p>
            <a:endParaRPr lang="en-US" dirty="0"/>
          </a:p>
        </p:txBody>
      </p:sp>
      <p:grpSp>
        <p:nvGrpSpPr>
          <p:cNvPr id="132" name="Group 55"/>
          <p:cNvGrpSpPr/>
          <p:nvPr/>
        </p:nvGrpSpPr>
        <p:grpSpPr>
          <a:xfrm>
            <a:off x="4734129" y="2647602"/>
            <a:ext cx="822960" cy="822960"/>
            <a:chOff x="1515301" y="2632262"/>
            <a:chExt cx="822960" cy="822960"/>
          </a:xfrm>
        </p:grpSpPr>
        <p:sp>
          <p:nvSpPr>
            <p:cNvPr id="133" name="Oval 132"/>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34" name="TextBox 133"/>
            <p:cNvSpPr txBox="1"/>
            <p:nvPr/>
          </p:nvSpPr>
          <p:spPr>
            <a:xfrm>
              <a:off x="1740144" y="2815280"/>
              <a:ext cx="402674" cy="461665"/>
            </a:xfrm>
            <a:prstGeom prst="rect">
              <a:avLst/>
            </a:prstGeom>
            <a:noFill/>
          </p:spPr>
          <p:txBody>
            <a:bodyPr wrap="none" rtlCol="0">
              <a:spAutoFit/>
            </a:bodyPr>
            <a:lstStyle/>
            <a:p>
              <a:r>
                <a:rPr lang="en-US" sz="2400" dirty="0" smtClean="0"/>
                <a:t>A</a:t>
              </a:r>
              <a:endParaRPr lang="en-US" sz="2400" dirty="0"/>
            </a:p>
          </p:txBody>
        </p:sp>
      </p:grpSp>
      <p:grpSp>
        <p:nvGrpSpPr>
          <p:cNvPr id="135" name="Group 58"/>
          <p:cNvGrpSpPr/>
          <p:nvPr/>
        </p:nvGrpSpPr>
        <p:grpSpPr>
          <a:xfrm>
            <a:off x="6719311" y="2647602"/>
            <a:ext cx="822960" cy="822960"/>
            <a:chOff x="1515301" y="2632262"/>
            <a:chExt cx="822960" cy="822960"/>
          </a:xfrm>
        </p:grpSpPr>
        <p:sp>
          <p:nvSpPr>
            <p:cNvPr id="136" name="Oval 135"/>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37" name="TextBox 136"/>
            <p:cNvSpPr txBox="1"/>
            <p:nvPr/>
          </p:nvSpPr>
          <p:spPr>
            <a:xfrm>
              <a:off x="1740144" y="2815280"/>
              <a:ext cx="402674" cy="461665"/>
            </a:xfrm>
            <a:prstGeom prst="rect">
              <a:avLst/>
            </a:prstGeom>
            <a:noFill/>
          </p:spPr>
          <p:txBody>
            <a:bodyPr wrap="none" rtlCol="0">
              <a:spAutoFit/>
            </a:bodyPr>
            <a:lstStyle/>
            <a:p>
              <a:r>
                <a:rPr lang="en-US" sz="2400" dirty="0" smtClean="0"/>
                <a:t>B</a:t>
              </a:r>
              <a:endParaRPr lang="en-US" sz="2400" dirty="0"/>
            </a:p>
          </p:txBody>
        </p:sp>
      </p:grpSp>
      <p:cxnSp>
        <p:nvCxnSpPr>
          <p:cNvPr id="138" name="Straight Arrow Connector 137"/>
          <p:cNvCxnSpPr/>
          <p:nvPr/>
        </p:nvCxnSpPr>
        <p:spPr>
          <a:xfrm rot="16200000" flipH="1">
            <a:off x="4861772" y="3754398"/>
            <a:ext cx="1111865" cy="544191"/>
          </a:xfrm>
          <a:prstGeom prst="straightConnector1">
            <a:avLst/>
          </a:prstGeom>
          <a:ln w="285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39" name="Group 62"/>
          <p:cNvGrpSpPr/>
          <p:nvPr/>
        </p:nvGrpSpPr>
        <p:grpSpPr>
          <a:xfrm>
            <a:off x="6719311" y="823405"/>
            <a:ext cx="822960" cy="822960"/>
            <a:chOff x="1515301" y="2632262"/>
            <a:chExt cx="822960" cy="822960"/>
          </a:xfrm>
        </p:grpSpPr>
        <p:sp>
          <p:nvSpPr>
            <p:cNvPr id="140" name="Oval 139"/>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41" name="TextBox 140"/>
            <p:cNvSpPr txBox="1"/>
            <p:nvPr/>
          </p:nvSpPr>
          <p:spPr>
            <a:xfrm>
              <a:off x="1740144" y="2815280"/>
              <a:ext cx="406932" cy="461665"/>
            </a:xfrm>
            <a:prstGeom prst="rect">
              <a:avLst/>
            </a:prstGeom>
            <a:noFill/>
          </p:spPr>
          <p:txBody>
            <a:bodyPr wrap="none" rtlCol="0">
              <a:spAutoFit/>
            </a:bodyPr>
            <a:lstStyle/>
            <a:p>
              <a:r>
                <a:rPr lang="en-US" sz="2400" dirty="0" smtClean="0"/>
                <a:t>D</a:t>
              </a:r>
              <a:endParaRPr lang="en-US" sz="2400" dirty="0"/>
            </a:p>
          </p:txBody>
        </p:sp>
      </p:grpSp>
      <p:cxnSp>
        <p:nvCxnSpPr>
          <p:cNvPr id="142" name="Straight Arrow Connector 141"/>
          <p:cNvCxnSpPr/>
          <p:nvPr/>
        </p:nvCxnSpPr>
        <p:spPr>
          <a:xfrm rot="5400000" flipH="1" flipV="1">
            <a:off x="6630173" y="2146984"/>
            <a:ext cx="1001237" cy="1588"/>
          </a:xfrm>
          <a:prstGeom prst="straightConnector1">
            <a:avLst/>
          </a:prstGeom>
          <a:ln w="28575">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43" name="Group 66"/>
          <p:cNvGrpSpPr/>
          <p:nvPr/>
        </p:nvGrpSpPr>
        <p:grpSpPr>
          <a:xfrm>
            <a:off x="5689800" y="4170947"/>
            <a:ext cx="822960" cy="822960"/>
            <a:chOff x="1515301" y="2632262"/>
            <a:chExt cx="822960" cy="822960"/>
          </a:xfrm>
        </p:grpSpPr>
        <p:sp>
          <p:nvSpPr>
            <p:cNvPr id="144" name="Oval 143"/>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45" name="TextBox 144"/>
            <p:cNvSpPr txBox="1"/>
            <p:nvPr/>
          </p:nvSpPr>
          <p:spPr>
            <a:xfrm>
              <a:off x="1740144" y="2815280"/>
              <a:ext cx="406932" cy="461665"/>
            </a:xfrm>
            <a:prstGeom prst="rect">
              <a:avLst/>
            </a:prstGeom>
            <a:noFill/>
          </p:spPr>
          <p:txBody>
            <a:bodyPr wrap="none" rtlCol="0">
              <a:spAutoFit/>
            </a:bodyPr>
            <a:lstStyle/>
            <a:p>
              <a:r>
                <a:rPr lang="en-US" sz="2400" dirty="0" smtClean="0"/>
                <a:t>C</a:t>
              </a:r>
              <a:endParaRPr lang="en-US" sz="2400" dirty="0"/>
            </a:p>
          </p:txBody>
        </p:sp>
      </p:grpSp>
      <p:cxnSp>
        <p:nvCxnSpPr>
          <p:cNvPr id="146" name="Straight Arrow Connector 145"/>
          <p:cNvCxnSpPr/>
          <p:nvPr/>
        </p:nvCxnSpPr>
        <p:spPr>
          <a:xfrm flipV="1">
            <a:off x="5557089" y="3059081"/>
            <a:ext cx="1162222" cy="1"/>
          </a:xfrm>
          <a:prstGeom prst="straightConnector1">
            <a:avLst/>
          </a:prstGeom>
          <a:ln w="28575">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flipV="1">
            <a:off x="6512760" y="3470562"/>
            <a:ext cx="618031" cy="1111865"/>
          </a:xfrm>
          <a:prstGeom prst="straightConnector1">
            <a:avLst/>
          </a:prstGeom>
          <a:ln w="285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p:nvPr/>
        </p:nvCxnSpPr>
        <p:spPr>
          <a:xfrm rot="5400000">
            <a:off x="5431842" y="1239612"/>
            <a:ext cx="1121757" cy="1694222"/>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49" name="Group 72"/>
          <p:cNvGrpSpPr/>
          <p:nvPr/>
        </p:nvGrpSpPr>
        <p:grpSpPr>
          <a:xfrm>
            <a:off x="1033022" y="2650194"/>
            <a:ext cx="822960" cy="822960"/>
            <a:chOff x="1515301" y="2632262"/>
            <a:chExt cx="822960" cy="822960"/>
          </a:xfrm>
        </p:grpSpPr>
        <p:sp>
          <p:nvSpPr>
            <p:cNvPr id="150" name="Oval 149"/>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51" name="TextBox 150"/>
            <p:cNvSpPr txBox="1"/>
            <p:nvPr/>
          </p:nvSpPr>
          <p:spPr>
            <a:xfrm>
              <a:off x="1740144" y="2815280"/>
              <a:ext cx="402674" cy="461665"/>
            </a:xfrm>
            <a:prstGeom prst="rect">
              <a:avLst/>
            </a:prstGeom>
            <a:noFill/>
          </p:spPr>
          <p:txBody>
            <a:bodyPr wrap="none" rtlCol="0">
              <a:spAutoFit/>
            </a:bodyPr>
            <a:lstStyle/>
            <a:p>
              <a:r>
                <a:rPr lang="en-US" sz="2400" dirty="0" smtClean="0"/>
                <a:t>A</a:t>
              </a:r>
              <a:endParaRPr lang="en-US" sz="2400" dirty="0"/>
            </a:p>
          </p:txBody>
        </p:sp>
      </p:grpSp>
      <p:grpSp>
        <p:nvGrpSpPr>
          <p:cNvPr id="152" name="Group 75"/>
          <p:cNvGrpSpPr/>
          <p:nvPr/>
        </p:nvGrpSpPr>
        <p:grpSpPr>
          <a:xfrm>
            <a:off x="3018204" y="2650194"/>
            <a:ext cx="822960" cy="822960"/>
            <a:chOff x="1515301" y="2632262"/>
            <a:chExt cx="822960" cy="822960"/>
          </a:xfrm>
        </p:grpSpPr>
        <p:sp>
          <p:nvSpPr>
            <p:cNvPr id="153" name="Oval 152"/>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54" name="TextBox 153"/>
            <p:cNvSpPr txBox="1"/>
            <p:nvPr/>
          </p:nvSpPr>
          <p:spPr>
            <a:xfrm>
              <a:off x="1740144" y="2815280"/>
              <a:ext cx="402674" cy="461665"/>
            </a:xfrm>
            <a:prstGeom prst="rect">
              <a:avLst/>
            </a:prstGeom>
            <a:noFill/>
          </p:spPr>
          <p:txBody>
            <a:bodyPr wrap="none" rtlCol="0">
              <a:spAutoFit/>
            </a:bodyPr>
            <a:lstStyle/>
            <a:p>
              <a:r>
                <a:rPr lang="en-US" sz="2400" dirty="0" smtClean="0"/>
                <a:t>B</a:t>
              </a:r>
              <a:endParaRPr lang="en-US" sz="2400" dirty="0"/>
            </a:p>
          </p:txBody>
        </p:sp>
      </p:grpSp>
      <p:cxnSp>
        <p:nvCxnSpPr>
          <p:cNvPr id="155" name="Straight Arrow Connector 154"/>
          <p:cNvCxnSpPr/>
          <p:nvPr/>
        </p:nvCxnSpPr>
        <p:spPr>
          <a:xfrm rot="16200000" flipH="1">
            <a:off x="1160665" y="3756990"/>
            <a:ext cx="1111865" cy="544191"/>
          </a:xfrm>
          <a:prstGeom prst="straightConnector1">
            <a:avLst/>
          </a:prstGeom>
          <a:ln w="285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nvGrpSpPr>
          <p:cNvPr id="156" name="Group 79"/>
          <p:cNvGrpSpPr/>
          <p:nvPr/>
        </p:nvGrpSpPr>
        <p:grpSpPr>
          <a:xfrm>
            <a:off x="3018204" y="825997"/>
            <a:ext cx="822960" cy="822960"/>
            <a:chOff x="1515301" y="2632262"/>
            <a:chExt cx="822960" cy="822960"/>
          </a:xfrm>
        </p:grpSpPr>
        <p:sp>
          <p:nvSpPr>
            <p:cNvPr id="157" name="Oval 156"/>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58" name="TextBox 157"/>
            <p:cNvSpPr txBox="1"/>
            <p:nvPr/>
          </p:nvSpPr>
          <p:spPr>
            <a:xfrm>
              <a:off x="1740144" y="2815280"/>
              <a:ext cx="406932" cy="461665"/>
            </a:xfrm>
            <a:prstGeom prst="rect">
              <a:avLst/>
            </a:prstGeom>
            <a:noFill/>
          </p:spPr>
          <p:txBody>
            <a:bodyPr wrap="none" rtlCol="0">
              <a:spAutoFit/>
            </a:bodyPr>
            <a:lstStyle/>
            <a:p>
              <a:r>
                <a:rPr lang="en-US" sz="2400" dirty="0" smtClean="0"/>
                <a:t>D</a:t>
              </a:r>
              <a:endParaRPr lang="en-US" sz="2400" dirty="0"/>
            </a:p>
          </p:txBody>
        </p:sp>
      </p:grpSp>
      <p:cxnSp>
        <p:nvCxnSpPr>
          <p:cNvPr id="159" name="Straight Arrow Connector 158"/>
          <p:cNvCxnSpPr/>
          <p:nvPr/>
        </p:nvCxnSpPr>
        <p:spPr>
          <a:xfrm rot="5400000" flipH="1" flipV="1">
            <a:off x="2929066" y="2149576"/>
            <a:ext cx="1001237" cy="1588"/>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60" name="Group 83"/>
          <p:cNvGrpSpPr/>
          <p:nvPr/>
        </p:nvGrpSpPr>
        <p:grpSpPr>
          <a:xfrm>
            <a:off x="1988693" y="4173539"/>
            <a:ext cx="822960" cy="822960"/>
            <a:chOff x="1515301" y="2632262"/>
            <a:chExt cx="822960" cy="822960"/>
          </a:xfrm>
        </p:grpSpPr>
        <p:sp>
          <p:nvSpPr>
            <p:cNvPr id="161" name="Oval 160"/>
            <p:cNvSpPr/>
            <p:nvPr/>
          </p:nvSpPr>
          <p:spPr>
            <a:xfrm>
              <a:off x="1515301" y="2632262"/>
              <a:ext cx="822960" cy="822960"/>
            </a:xfrm>
            <a:prstGeom prst="ellipse">
              <a:avLst/>
            </a:prstGeom>
            <a:ln/>
          </p:spPr>
          <p:style>
            <a:lnRef idx="1">
              <a:schemeClr val="accent1"/>
            </a:lnRef>
            <a:fillRef idx="3">
              <a:schemeClr val="accent1"/>
            </a:fillRef>
            <a:effectRef idx="2">
              <a:schemeClr val="accent1"/>
            </a:effectRef>
            <a:fontRef idx="minor">
              <a:schemeClr val="lt1"/>
            </a:fontRef>
          </p:style>
        </p:sp>
        <p:sp>
          <p:nvSpPr>
            <p:cNvPr id="162" name="TextBox 161"/>
            <p:cNvSpPr txBox="1"/>
            <p:nvPr/>
          </p:nvSpPr>
          <p:spPr>
            <a:xfrm>
              <a:off x="1740144" y="2815280"/>
              <a:ext cx="406932" cy="461665"/>
            </a:xfrm>
            <a:prstGeom prst="rect">
              <a:avLst/>
            </a:prstGeom>
            <a:noFill/>
          </p:spPr>
          <p:txBody>
            <a:bodyPr wrap="none" rtlCol="0">
              <a:spAutoFit/>
            </a:bodyPr>
            <a:lstStyle/>
            <a:p>
              <a:r>
                <a:rPr lang="en-US" sz="2400" dirty="0" smtClean="0"/>
                <a:t>C</a:t>
              </a:r>
              <a:endParaRPr lang="en-US" sz="2400" dirty="0"/>
            </a:p>
          </p:txBody>
        </p:sp>
      </p:grpSp>
      <p:cxnSp>
        <p:nvCxnSpPr>
          <p:cNvPr id="163" name="Straight Arrow Connector 162"/>
          <p:cNvCxnSpPr/>
          <p:nvPr/>
        </p:nvCxnSpPr>
        <p:spPr>
          <a:xfrm flipV="1">
            <a:off x="1855982" y="3061673"/>
            <a:ext cx="1162222" cy="1"/>
          </a:xfrm>
          <a:prstGeom prst="straightConnector1">
            <a:avLst/>
          </a:prstGeom>
          <a:ln w="28575">
            <a:solidFill>
              <a:srgbClr val="FF0000"/>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V="1">
            <a:off x="2811653" y="3473154"/>
            <a:ext cx="618031" cy="1111865"/>
          </a:xfrm>
          <a:prstGeom prst="straightConnector1">
            <a:avLst/>
          </a:prstGeom>
          <a:ln w="28575">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165" name="Straight Arrow Connector 164"/>
          <p:cNvCxnSpPr/>
          <p:nvPr/>
        </p:nvCxnSpPr>
        <p:spPr>
          <a:xfrm rot="5400000">
            <a:off x="1730735" y="1242204"/>
            <a:ext cx="1121757" cy="1694222"/>
          </a:xfrm>
          <a:prstGeom prst="straightConnector1">
            <a:avLst/>
          </a:prstGeom>
          <a:ln w="2857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67" name="TextBox 166"/>
          <p:cNvSpPr txBox="1"/>
          <p:nvPr/>
        </p:nvSpPr>
        <p:spPr>
          <a:xfrm>
            <a:off x="1572667" y="5407642"/>
            <a:ext cx="2058175" cy="707886"/>
          </a:xfrm>
          <a:prstGeom prst="rect">
            <a:avLst/>
          </a:prstGeom>
          <a:noFill/>
        </p:spPr>
        <p:txBody>
          <a:bodyPr wrap="none" rtlCol="0">
            <a:spAutoFit/>
          </a:bodyPr>
          <a:lstStyle/>
          <a:p>
            <a:pPr algn="ctr"/>
            <a:r>
              <a:rPr lang="en-US" sz="2000" dirty="0" smtClean="0">
                <a:latin typeface="Callibri"/>
                <a:cs typeface="Callibri"/>
              </a:rPr>
              <a:t>Route to </a:t>
            </a:r>
          </a:p>
          <a:p>
            <a:pPr algn="ctr"/>
            <a:r>
              <a:rPr lang="en-US" sz="2000" dirty="0" smtClean="0">
                <a:latin typeface="Callibri"/>
                <a:cs typeface="Callibri"/>
              </a:rPr>
              <a:t>1-hop neighbor</a:t>
            </a:r>
            <a:endParaRPr lang="en-US" sz="2000" dirty="0">
              <a:latin typeface="Callibri"/>
              <a:cs typeface="Callibri"/>
            </a:endParaRPr>
          </a:p>
        </p:txBody>
      </p:sp>
      <p:sp>
        <p:nvSpPr>
          <p:cNvPr id="168" name="TextBox 167"/>
          <p:cNvSpPr txBox="1"/>
          <p:nvPr/>
        </p:nvSpPr>
        <p:spPr>
          <a:xfrm>
            <a:off x="5016500" y="5409101"/>
            <a:ext cx="2169583" cy="707886"/>
          </a:xfrm>
          <a:prstGeom prst="rect">
            <a:avLst/>
          </a:prstGeom>
          <a:noFill/>
        </p:spPr>
        <p:txBody>
          <a:bodyPr wrap="square" rtlCol="0">
            <a:spAutoFit/>
          </a:bodyPr>
          <a:lstStyle/>
          <a:p>
            <a:pPr algn="ctr"/>
            <a:r>
              <a:rPr lang="en-US" sz="2000" dirty="0" smtClean="0">
                <a:latin typeface="Callibri "/>
                <a:cs typeface="Callibri "/>
              </a:rPr>
              <a:t>Route to </a:t>
            </a:r>
            <a:br>
              <a:rPr lang="en-US" sz="2000" dirty="0" smtClean="0">
                <a:latin typeface="Callibri "/>
                <a:cs typeface="Callibri "/>
              </a:rPr>
            </a:br>
            <a:r>
              <a:rPr lang="en-US" sz="2000" dirty="0" smtClean="0">
                <a:latin typeface="Callibri "/>
                <a:cs typeface="Callibri "/>
              </a:rPr>
              <a:t>2-hop neighbor</a:t>
            </a:r>
            <a:endParaRPr lang="en-US" sz="2000" dirty="0">
              <a:latin typeface="Callibri "/>
              <a:cs typeface="Callibri "/>
            </a:endParaRPr>
          </a:p>
        </p:txBody>
      </p:sp>
      <p:sp>
        <p:nvSpPr>
          <p:cNvPr id="170" name="Slide Number Placeholder 3"/>
          <p:cNvSpPr>
            <a:spLocks noGrp="1"/>
          </p:cNvSpPr>
          <p:nvPr>
            <p:ph type="sldNum" sz="quarter" idx="10"/>
          </p:nvPr>
        </p:nvSpPr>
        <p:spPr>
          <a:xfrm>
            <a:off x="8382000" y="6512347"/>
            <a:ext cx="533400" cy="152400"/>
          </a:xfrm>
        </p:spPr>
        <p:txBody>
          <a:bodyPr/>
          <a:lstStyle/>
          <a:p>
            <a:pPr>
              <a:defRPr/>
            </a:pPr>
            <a:fld id="{6C818E5C-7AC6-4A53-AD18-ED9E60F1B6E2}" type="slidenum">
              <a:rPr lang="en-US" smtClean="0"/>
              <a:pPr>
                <a:defRPr/>
              </a:pPr>
              <a:t>38</a:t>
            </a:fld>
            <a:endParaRPr lang="en-US" dirty="0"/>
          </a:p>
        </p:txBody>
      </p:sp>
    </p:spTree>
    <p:extLst>
      <p:ext uri="{BB962C8B-B14F-4D97-AF65-F5344CB8AC3E}">
        <p14:creationId xmlns:p14="http://schemas.microsoft.com/office/powerpoint/2010/main" val="2841756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OLSR</a:t>
            </a:r>
            <a:endParaRPr lang="en-US" dirty="0"/>
          </a:p>
        </p:txBody>
      </p:sp>
      <p:sp>
        <p:nvSpPr>
          <p:cNvPr id="170" name="Slide Number Placeholder 3"/>
          <p:cNvSpPr>
            <a:spLocks noGrp="1"/>
          </p:cNvSpPr>
          <p:nvPr>
            <p:ph type="sldNum" sz="quarter" idx="10"/>
          </p:nvPr>
        </p:nvSpPr>
        <p:spPr>
          <a:xfrm>
            <a:off x="8382000" y="6512347"/>
            <a:ext cx="533400" cy="152400"/>
          </a:xfrm>
        </p:spPr>
        <p:txBody>
          <a:bodyPr/>
          <a:lstStyle/>
          <a:p>
            <a:pPr>
              <a:defRPr/>
            </a:pPr>
            <a:fld id="{6C818E5C-7AC6-4A53-AD18-ED9E60F1B6E2}" type="slidenum">
              <a:rPr lang="en-US" smtClean="0"/>
              <a:pPr>
                <a:defRPr/>
              </a:pPr>
              <a:t>39</a:t>
            </a:fld>
            <a:endParaRPr lang="en-US" dirty="0"/>
          </a:p>
        </p:txBody>
      </p:sp>
      <p:sp>
        <p:nvSpPr>
          <p:cNvPr id="43"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Optimized Link State Routing Protocol (2003)</a:t>
            </a:r>
          </a:p>
          <a:p>
            <a:pPr>
              <a:buFont typeface="Arial" charset="0"/>
              <a:buChar char="■"/>
            </a:pPr>
            <a:endParaRPr lang="en-US" b="0" dirty="0"/>
          </a:p>
          <a:p>
            <a:pPr>
              <a:buFont typeface="Arial" charset="0"/>
              <a:buChar char="■"/>
            </a:pPr>
            <a:r>
              <a:rPr lang="en-US" b="0" dirty="0"/>
              <a:t>Link-state </a:t>
            </a:r>
            <a:r>
              <a:rPr lang="en-US" b="0" dirty="0" smtClean="0"/>
              <a:t>protocol</a:t>
            </a:r>
          </a:p>
          <a:p>
            <a:pPr lvl="1">
              <a:buFont typeface="Arial" charset="0"/>
              <a:buChar char="■"/>
            </a:pPr>
            <a:r>
              <a:rPr lang="en-US" b="0" dirty="0" smtClean="0"/>
              <a:t>Nodes </a:t>
            </a:r>
            <a:r>
              <a:rPr lang="en-US" b="0" dirty="0"/>
              <a:t>know who they can talk </a:t>
            </a:r>
            <a:r>
              <a:rPr lang="en-US" b="0" dirty="0" smtClean="0"/>
              <a:t>to</a:t>
            </a:r>
          </a:p>
          <a:p>
            <a:pPr lvl="1">
              <a:buFont typeface="Arial" charset="0"/>
              <a:buChar char="■"/>
            </a:pPr>
            <a:r>
              <a:rPr lang="en-US" b="0" dirty="0" smtClean="0"/>
              <a:t>Each </a:t>
            </a:r>
            <a:r>
              <a:rPr lang="en-US" b="0" dirty="0"/>
              <a:t>node </a:t>
            </a:r>
            <a:r>
              <a:rPr lang="en-US" b="0" dirty="0" smtClean="0"/>
              <a:t>determines entire </a:t>
            </a:r>
            <a:r>
              <a:rPr lang="en-US" b="0" dirty="0"/>
              <a:t>route to every other node</a:t>
            </a:r>
          </a:p>
          <a:p>
            <a:pPr>
              <a:buFont typeface="Arial" charset="0"/>
              <a:buChar char="■"/>
            </a:pPr>
            <a:endParaRPr lang="en-US" b="0" dirty="0"/>
          </a:p>
          <a:p>
            <a:pPr>
              <a:buFont typeface="Arial" charset="0"/>
              <a:buChar char="■"/>
            </a:pPr>
            <a:r>
              <a:rPr lang="en-US" b="0" dirty="0" smtClean="0"/>
              <a:t>Proactive</a:t>
            </a:r>
          </a:p>
          <a:p>
            <a:pPr lvl="1">
              <a:buFont typeface="Arial" charset="0"/>
              <a:buChar char="■"/>
            </a:pPr>
            <a:r>
              <a:rPr lang="en-US" b="0" dirty="0" smtClean="0"/>
              <a:t>Routes </a:t>
            </a:r>
            <a:r>
              <a:rPr lang="en-US" b="0" dirty="0"/>
              <a:t>periodically planned in </a:t>
            </a:r>
            <a:r>
              <a:rPr lang="en-US" b="0" dirty="0" smtClean="0"/>
              <a:t>advance</a:t>
            </a:r>
          </a:p>
          <a:p>
            <a:pPr lvl="1">
              <a:buFont typeface="Arial" charset="0"/>
              <a:buChar char="■"/>
            </a:pPr>
            <a:r>
              <a:rPr lang="en-US" b="0" dirty="0" smtClean="0"/>
              <a:t>Kernel</a:t>
            </a:r>
            <a:r>
              <a:rPr lang="en-US" b="0" dirty="0"/>
              <a:t>-level routing table modified on-the-fly</a:t>
            </a:r>
          </a:p>
          <a:p>
            <a:pPr>
              <a:buFont typeface="Arial" charset="0"/>
              <a:buChar char="■"/>
            </a:pPr>
            <a:endParaRPr lang="en-US" b="0" dirty="0"/>
          </a:p>
          <a:p>
            <a:pPr>
              <a:buFont typeface="Arial" charset="0"/>
              <a:buChar char="■"/>
            </a:pPr>
            <a:r>
              <a:rPr lang="en-US" b="0" dirty="0" err="1"/>
              <a:t>Dijkstra</a:t>
            </a:r>
            <a:r>
              <a:rPr lang="en-US" b="0" dirty="0"/>
              <a:t> Open Shortest Path First algorithm</a:t>
            </a:r>
          </a:p>
          <a:p>
            <a:pPr>
              <a:buFont typeface="Arial" charset="0"/>
              <a:buChar char="■"/>
            </a:pPr>
            <a:endParaRPr lang="en-US" b="0" dirty="0"/>
          </a:p>
          <a:p>
            <a:pPr>
              <a:buFont typeface="Arial" charset="0"/>
              <a:buChar char="■"/>
            </a:pPr>
            <a:r>
              <a:rPr lang="en-US" b="0" dirty="0"/>
              <a:t>Layer 3 in OSI stack</a:t>
            </a:r>
          </a:p>
          <a:p>
            <a:pPr>
              <a:buFont typeface="Arial" charset="0"/>
              <a:buChar char="■"/>
            </a:pPr>
            <a:endParaRPr lang="en-US" b="0" dirty="0"/>
          </a:p>
        </p:txBody>
      </p:sp>
      <p:pic>
        <p:nvPicPr>
          <p:cNvPr id="45" name="Picture 44"/>
          <p:cNvPicPr>
            <a:picLocks noChangeAspect="1"/>
          </p:cNvPicPr>
          <p:nvPr/>
        </p:nvPicPr>
        <p:blipFill>
          <a:blip r:embed="rId3"/>
          <a:stretch>
            <a:fillRect/>
          </a:stretch>
        </p:blipFill>
        <p:spPr>
          <a:xfrm>
            <a:off x="6069025" y="4583832"/>
            <a:ext cx="2619352" cy="1503702"/>
          </a:xfrm>
          <a:prstGeom prst="rect">
            <a:avLst/>
          </a:prstGeom>
        </p:spPr>
      </p:pic>
    </p:spTree>
    <p:extLst>
      <p:ext uri="{BB962C8B-B14F-4D97-AF65-F5344CB8AC3E}">
        <p14:creationId xmlns:p14="http://schemas.microsoft.com/office/powerpoint/2010/main" val="229722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a:t>
            </a:fld>
            <a:endParaRPr lang="en-US" dirty="0"/>
          </a:p>
        </p:txBody>
      </p:sp>
      <p:pic>
        <p:nvPicPr>
          <p:cNvPr id="6" name="Picture 5" descr="octocat-8a09c64c19fe43f27d26be41ac0912c9.png"/>
          <p:cNvPicPr>
            <a:picLocks noChangeAspect="1"/>
          </p:cNvPicPr>
          <p:nvPr/>
        </p:nvPicPr>
        <p:blipFill>
          <a:blip r:embed="rId3"/>
          <a:stretch>
            <a:fillRect/>
          </a:stretch>
        </p:blipFill>
        <p:spPr>
          <a:xfrm>
            <a:off x="6095999" y="390721"/>
            <a:ext cx="2273300" cy="2273300"/>
          </a:xfrm>
          <a:prstGeom prst="rect">
            <a:avLst/>
          </a:prstGeom>
        </p:spPr>
      </p:pic>
      <p:sp>
        <p:nvSpPr>
          <p:cNvPr id="8" name="Content Placeholder 2"/>
          <p:cNvSpPr txBox="1">
            <a:spLocks/>
          </p:cNvSpPr>
          <p:nvPr/>
        </p:nvSpPr>
        <p:spPr bwMode="auto">
          <a:xfrm>
            <a:off x="438408" y="1111250"/>
            <a:ext cx="5805759" cy="75141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SPAN is the collaborative effort of private, public, and independent contributors</a:t>
            </a:r>
          </a:p>
        </p:txBody>
      </p:sp>
      <p:sp>
        <p:nvSpPr>
          <p:cNvPr id="9" name="Content Placeholder 2"/>
          <p:cNvSpPr txBox="1">
            <a:spLocks/>
          </p:cNvSpPr>
          <p:nvPr/>
        </p:nvSpPr>
        <p:spPr bwMode="auto">
          <a:xfrm>
            <a:off x="444758" y="2080265"/>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Public release under GPLv3</a:t>
            </a:r>
            <a:endParaRPr lang="en-US" b="0" dirty="0"/>
          </a:p>
          <a:p>
            <a:pPr lvl="1">
              <a:buFont typeface="Arial" charset="0"/>
              <a:buChar char="■"/>
            </a:pPr>
            <a:r>
              <a:rPr lang="en-US" b="0" dirty="0" err="1" smtClean="0"/>
              <a:t>GitHub</a:t>
            </a:r>
            <a:r>
              <a:rPr lang="en-US" b="0" dirty="0"/>
              <a:t> repository: </a:t>
            </a:r>
            <a:r>
              <a:rPr lang="en-US" b="0" dirty="0">
                <a:hlinkClick r:id="rId4"/>
              </a:rPr>
              <a:t>https://github.com/</a:t>
            </a:r>
            <a:r>
              <a:rPr lang="en-US" b="0" dirty="0" smtClean="0">
                <a:hlinkClick r:id="rId4"/>
              </a:rPr>
              <a:t>ProjectSPAN</a:t>
            </a:r>
            <a:endParaRPr lang="en-US" b="0" dirty="0" smtClean="0"/>
          </a:p>
          <a:p>
            <a:pPr lvl="1">
              <a:buFont typeface="Arial" charset="0"/>
              <a:buChar char="■"/>
            </a:pPr>
            <a:r>
              <a:rPr lang="en-US" b="0" dirty="0"/>
              <a:t>Google Group: </a:t>
            </a:r>
            <a:r>
              <a:rPr lang="en-US" b="0" dirty="0">
                <a:hlinkClick r:id="rId5"/>
              </a:rPr>
              <a:t>https://groups.google.com/forum/#!forum/</a:t>
            </a:r>
            <a:r>
              <a:rPr lang="en-US" b="0" dirty="0" smtClean="0">
                <a:hlinkClick r:id="rId5"/>
              </a:rPr>
              <a:t>spandev</a:t>
            </a:r>
            <a:endParaRPr lang="en-US" b="0" dirty="0" smtClean="0"/>
          </a:p>
          <a:p>
            <a:pPr lvl="1">
              <a:buFont typeface="Arial" charset="0"/>
              <a:buChar char="■"/>
            </a:pPr>
            <a:endParaRPr lang="en-US" b="0" dirty="0"/>
          </a:p>
          <a:p>
            <a:pPr>
              <a:buFont typeface="Arial" charset="0"/>
              <a:buChar char="■"/>
            </a:pPr>
            <a:r>
              <a:rPr lang="en-US" b="0" dirty="0" smtClean="0"/>
              <a:t>Associated and leveraged projects</a:t>
            </a:r>
          </a:p>
          <a:p>
            <a:pPr lvl="1">
              <a:buFont typeface="Arial" charset="0"/>
              <a:buChar char="■"/>
            </a:pPr>
            <a:r>
              <a:rPr lang="en-US" b="0" dirty="0" smtClean="0"/>
              <a:t>Wireless Tether for </a:t>
            </a:r>
            <a:r>
              <a:rPr lang="en-US" b="0" dirty="0"/>
              <a:t>Root </a:t>
            </a:r>
            <a:r>
              <a:rPr lang="en-US" b="0" dirty="0" smtClean="0"/>
              <a:t>Users: </a:t>
            </a:r>
            <a:r>
              <a:rPr lang="en-US" b="0" dirty="0" smtClean="0">
                <a:hlinkClick r:id="rId6"/>
              </a:rPr>
              <a:t>http</a:t>
            </a:r>
            <a:r>
              <a:rPr lang="en-US" b="0" dirty="0">
                <a:hlinkClick r:id="rId6"/>
              </a:rPr>
              <a:t>://code.google.com/p/android-wifi-tether</a:t>
            </a:r>
            <a:r>
              <a:rPr lang="en-US" b="0" dirty="0" smtClean="0">
                <a:hlinkClick r:id="rId6"/>
              </a:rPr>
              <a:t>/</a:t>
            </a:r>
            <a:endParaRPr lang="en-US" b="0" dirty="0" smtClean="0"/>
          </a:p>
          <a:p>
            <a:pPr lvl="1">
              <a:buFont typeface="Arial" charset="0"/>
              <a:buChar char="■"/>
            </a:pPr>
            <a:r>
              <a:rPr lang="en-US" b="0" dirty="0" err="1"/>
              <a:t>Serval</a:t>
            </a:r>
            <a:r>
              <a:rPr lang="en-US" b="0" dirty="0"/>
              <a:t>: </a:t>
            </a:r>
            <a:r>
              <a:rPr lang="en-US" b="0" dirty="0">
                <a:hlinkClick r:id="rId7"/>
              </a:rPr>
              <a:t>http://www.servalproject.org</a:t>
            </a:r>
            <a:r>
              <a:rPr lang="en-US" b="0" dirty="0" smtClean="0">
                <a:hlinkClick r:id="rId7"/>
              </a:rPr>
              <a:t>/</a:t>
            </a:r>
            <a:endParaRPr lang="en-US" b="0" dirty="0" smtClean="0"/>
          </a:p>
          <a:p>
            <a:pPr lvl="1">
              <a:buFont typeface="Arial" charset="0"/>
              <a:buChar char="■"/>
            </a:pPr>
            <a:r>
              <a:rPr lang="en-US" b="0" dirty="0" err="1"/>
              <a:t>Freifunk</a:t>
            </a:r>
            <a:r>
              <a:rPr lang="en-US" b="0" dirty="0"/>
              <a:t>: </a:t>
            </a:r>
            <a:r>
              <a:rPr lang="en-US" b="0" dirty="0">
                <a:hlinkClick r:id="rId8"/>
              </a:rPr>
              <a:t>http://start.freifunk.net/</a:t>
            </a:r>
            <a:endParaRPr lang="en-US" b="0" dirty="0"/>
          </a:p>
          <a:p>
            <a:pPr lvl="1">
              <a:buFont typeface="Arial" charset="0"/>
              <a:buChar char="■"/>
            </a:pPr>
            <a:r>
              <a:rPr lang="en-US" b="0" dirty="0" err="1"/>
              <a:t>OpenWRT</a:t>
            </a:r>
            <a:r>
              <a:rPr lang="en-US" b="0" dirty="0"/>
              <a:t>: </a:t>
            </a:r>
            <a:r>
              <a:rPr lang="en-US" b="0" dirty="0">
                <a:hlinkClick r:id="rId9"/>
              </a:rPr>
              <a:t>https://openwrt.org</a:t>
            </a:r>
            <a:r>
              <a:rPr lang="en-US" b="0" dirty="0" smtClean="0">
                <a:hlinkClick r:id="rId9"/>
              </a:rPr>
              <a:t>/</a:t>
            </a:r>
            <a:endParaRPr lang="en-US" b="0" dirty="0" smtClean="0"/>
          </a:p>
          <a:p>
            <a:pPr lvl="1">
              <a:buFont typeface="Arial" charset="0"/>
              <a:buChar char="■"/>
            </a:pPr>
            <a:r>
              <a:rPr lang="en-US" b="0" dirty="0"/>
              <a:t>Commotion: </a:t>
            </a:r>
            <a:r>
              <a:rPr lang="en-US" b="0" dirty="0">
                <a:hlinkClick r:id="rId10"/>
              </a:rPr>
              <a:t>https://code.commotionwireless.net/projects/</a:t>
            </a:r>
            <a:r>
              <a:rPr lang="en-US" b="0" dirty="0" smtClean="0">
                <a:hlinkClick r:id="rId10"/>
              </a:rPr>
              <a:t>commotion</a:t>
            </a:r>
            <a:endParaRPr lang="en-US" b="0" dirty="0" smtClean="0"/>
          </a:p>
          <a:p>
            <a:pPr lvl="1">
              <a:buFont typeface="Arial" charset="0"/>
              <a:buChar char="■"/>
            </a:pPr>
            <a:r>
              <a:rPr lang="en-US" b="0" dirty="0" err="1" smtClean="0"/>
              <a:t>tinc</a:t>
            </a:r>
            <a:r>
              <a:rPr lang="en-US" b="0" dirty="0"/>
              <a:t>: </a:t>
            </a:r>
            <a:r>
              <a:rPr lang="en-US" b="0" dirty="0">
                <a:hlinkClick r:id="rId11"/>
              </a:rPr>
              <a:t>http://www.tinc-vpn.org</a:t>
            </a:r>
            <a:r>
              <a:rPr lang="en-US" b="0" dirty="0" smtClean="0">
                <a:hlinkClick r:id="rId11"/>
              </a:rPr>
              <a:t>/</a:t>
            </a:r>
            <a:endParaRPr lang="en-US" b="0" dirty="0" smtClean="0"/>
          </a:p>
        </p:txBody>
      </p:sp>
    </p:spTree>
    <p:extLst>
      <p:ext uri="{BB962C8B-B14F-4D97-AF65-F5344CB8AC3E}">
        <p14:creationId xmlns:p14="http://schemas.microsoft.com/office/powerpoint/2010/main" val="1153879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OLSR: Find </a:t>
            </a:r>
            <a:r>
              <a:rPr lang="en-US" dirty="0"/>
              <a:t>1-hop </a:t>
            </a:r>
            <a:r>
              <a:rPr lang="en-US" dirty="0" smtClean="0"/>
              <a:t>Neighbors</a:t>
            </a:r>
            <a:r>
              <a:rPr lang="en-US" dirty="0"/>
              <a:t/>
            </a:r>
            <a:br>
              <a:rPr lang="en-US" dirty="0"/>
            </a:br>
            <a:endParaRPr lang="en-US" dirty="0"/>
          </a:p>
        </p:txBody>
      </p:sp>
      <p:sp>
        <p:nvSpPr>
          <p:cNvPr id="42" name="Slide Number Placeholder 3"/>
          <p:cNvSpPr txBox="1">
            <a:spLocks/>
          </p:cNvSpPr>
          <p:nvPr/>
        </p:nvSpPr>
        <p:spPr bwMode="auto">
          <a:xfrm>
            <a:off x="8382000" y="6512347"/>
            <a:ext cx="533400" cy="152400"/>
          </a:xfrm>
          <a:prstGeom prst="rect">
            <a:avLst/>
          </a:prstGeom>
          <a:noFill/>
          <a:ln w="9525">
            <a:noFill/>
            <a:miter lim="800000"/>
            <a:headEnd/>
            <a:tailEnd/>
          </a:ln>
          <a:effectLst/>
        </p:spPr>
        <p:txBody>
          <a:bodyPr vert="horz" wrap="none" lIns="92064" tIns="46033" rIns="92064" bIns="46033" numCol="1" anchor="ctr" anchorCtr="0" compatLnSpc="1">
            <a:prstTxWarp prst="textNoShape">
              <a:avLst/>
            </a:prstTxWarp>
          </a:bodyPr>
          <a:lstStyle>
            <a:defPPr>
              <a:defRPr lang="en-US"/>
            </a:defPPr>
            <a:lvl1pPr algn="r" rtl="0" eaLnBrk="0" fontAlgn="base" hangingPunct="0">
              <a:lnSpc>
                <a:spcPct val="120000"/>
              </a:lnSpc>
              <a:spcBef>
                <a:spcPct val="0"/>
              </a:spcBef>
              <a:spcAft>
                <a:spcPct val="0"/>
              </a:spcAft>
              <a:buClrTx/>
              <a:defRPr sz="800" b="1" kern="1200">
                <a:solidFill>
                  <a:schemeClr val="tx2">
                    <a:lumMod val="75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defRPr/>
            </a:pPr>
            <a:fld id="{6C818E5C-7AC6-4A53-AD18-ED9E60F1B6E2}" type="slidenum">
              <a:rPr lang="en-US" smtClean="0"/>
              <a:pPr>
                <a:defRPr/>
              </a:pPr>
              <a:t>40</a:t>
            </a:fld>
            <a:endParaRPr lang="en-US" dirty="0"/>
          </a:p>
        </p:txBody>
      </p:sp>
      <p:pic>
        <p:nvPicPr>
          <p:cNvPr id="9" name="Picture 8" descr="h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166" y="984758"/>
            <a:ext cx="7027333" cy="5117579"/>
          </a:xfrm>
          <a:prstGeom prst="rect">
            <a:avLst/>
          </a:prstGeom>
        </p:spPr>
      </p:pic>
      <p:sp>
        <p:nvSpPr>
          <p:cNvPr id="3" name="Slide Number Placeholder 2"/>
          <p:cNvSpPr>
            <a:spLocks noGrp="1"/>
          </p:cNvSpPr>
          <p:nvPr>
            <p:ph type="sldNum" sz="quarter" idx="10"/>
          </p:nvPr>
        </p:nvSpPr>
        <p:spPr/>
        <p:txBody>
          <a:bodyPr/>
          <a:lstStyle/>
          <a:p>
            <a:pPr>
              <a:defRPr/>
            </a:pPr>
            <a:fld id="{6C818E5C-7AC6-4A53-AD18-ED9E60F1B6E2}" type="slidenum">
              <a:rPr lang="en-US" smtClean="0"/>
              <a:pPr>
                <a:defRPr/>
              </a:pPr>
              <a:t>40</a:t>
            </a:fld>
            <a:endParaRPr lang="en-US" dirty="0"/>
          </a:p>
        </p:txBody>
      </p:sp>
    </p:spTree>
    <p:extLst>
      <p:ext uri="{BB962C8B-B14F-4D97-AF65-F5344CB8AC3E}">
        <p14:creationId xmlns:p14="http://schemas.microsoft.com/office/powerpoint/2010/main" val="1629722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OLSR: Multi-Point Relay</a:t>
            </a:r>
            <a:endParaRPr lang="en-US" dirty="0"/>
          </a:p>
        </p:txBody>
      </p:sp>
      <p:sp>
        <p:nvSpPr>
          <p:cNvPr id="42" name="Slide Number Placeholder 3"/>
          <p:cNvSpPr txBox="1">
            <a:spLocks/>
          </p:cNvSpPr>
          <p:nvPr/>
        </p:nvSpPr>
        <p:spPr bwMode="auto">
          <a:xfrm>
            <a:off x="8382000" y="6512347"/>
            <a:ext cx="533400" cy="152400"/>
          </a:xfrm>
          <a:prstGeom prst="rect">
            <a:avLst/>
          </a:prstGeom>
          <a:noFill/>
          <a:ln w="9525">
            <a:noFill/>
            <a:miter lim="800000"/>
            <a:headEnd/>
            <a:tailEnd/>
          </a:ln>
          <a:effectLst/>
        </p:spPr>
        <p:txBody>
          <a:bodyPr vert="horz" wrap="none" lIns="92064" tIns="46033" rIns="92064" bIns="46033" numCol="1" anchor="ctr" anchorCtr="0" compatLnSpc="1">
            <a:prstTxWarp prst="textNoShape">
              <a:avLst/>
            </a:prstTxWarp>
          </a:bodyPr>
          <a:lstStyle>
            <a:defPPr>
              <a:defRPr lang="en-US"/>
            </a:defPPr>
            <a:lvl1pPr algn="r" rtl="0" eaLnBrk="0" fontAlgn="base" hangingPunct="0">
              <a:lnSpc>
                <a:spcPct val="120000"/>
              </a:lnSpc>
              <a:spcBef>
                <a:spcPct val="0"/>
              </a:spcBef>
              <a:spcAft>
                <a:spcPct val="0"/>
              </a:spcAft>
              <a:buClrTx/>
              <a:defRPr sz="800" b="1" kern="1200">
                <a:solidFill>
                  <a:schemeClr val="tx2">
                    <a:lumMod val="75000"/>
                  </a:schemeClr>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defRPr/>
            </a:pPr>
            <a:fld id="{6C818E5C-7AC6-4A53-AD18-ED9E60F1B6E2}" type="slidenum">
              <a:rPr lang="en-US" smtClean="0"/>
              <a:pPr>
                <a:defRPr/>
              </a:pPr>
              <a:t>41</a:t>
            </a:fld>
            <a:endParaRPr lang="en-US" dirty="0"/>
          </a:p>
        </p:txBody>
      </p:sp>
      <p:pic>
        <p:nvPicPr>
          <p:cNvPr id="4" name="Picture 3" descr="mpr.png"/>
          <p:cNvPicPr>
            <a:picLocks noChangeAspect="1"/>
          </p:cNvPicPr>
          <p:nvPr/>
        </p:nvPicPr>
        <p:blipFill rotWithShape="1">
          <a:blip r:embed="rId3">
            <a:extLst>
              <a:ext uri="{28A0092B-C50C-407E-A947-70E740481C1C}">
                <a14:useLocalDpi xmlns:a14="http://schemas.microsoft.com/office/drawing/2010/main" val="0"/>
              </a:ext>
            </a:extLst>
          </a:blip>
          <a:srcRect b="33743"/>
          <a:stretch/>
        </p:blipFill>
        <p:spPr>
          <a:xfrm>
            <a:off x="518584" y="961127"/>
            <a:ext cx="6386411" cy="3452122"/>
          </a:xfrm>
          <a:prstGeom prst="rect">
            <a:avLst/>
          </a:prstGeom>
        </p:spPr>
      </p:pic>
      <p:sp>
        <p:nvSpPr>
          <p:cNvPr id="51" name="Content Placeholder 2"/>
          <p:cNvSpPr txBox="1">
            <a:spLocks/>
          </p:cNvSpPr>
          <p:nvPr/>
        </p:nvSpPr>
        <p:spPr bwMode="auto">
          <a:xfrm>
            <a:off x="444758" y="4699000"/>
            <a:ext cx="8524070" cy="14393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A selects B as </a:t>
            </a:r>
            <a:r>
              <a:rPr lang="en-US" b="0" dirty="0" smtClean="0"/>
              <a:t>Multi-Point Relay (MPR)</a:t>
            </a:r>
            <a:endParaRPr lang="en-US" b="0" dirty="0"/>
          </a:p>
          <a:p>
            <a:pPr lvl="1">
              <a:buFont typeface="Arial" charset="0"/>
              <a:buChar char="■"/>
            </a:pPr>
            <a:r>
              <a:rPr lang="en-US" b="0" dirty="0"/>
              <a:t>All 2-hop nodes reachable through B</a:t>
            </a:r>
          </a:p>
          <a:p>
            <a:pPr>
              <a:buFont typeface="Arial" charset="0"/>
              <a:buChar char="■"/>
            </a:pPr>
            <a:endParaRPr lang="en-US" b="0" dirty="0"/>
          </a:p>
          <a:p>
            <a:pPr>
              <a:buFont typeface="Arial" charset="0"/>
              <a:buChar char="■"/>
            </a:pPr>
            <a:r>
              <a:rPr lang="en-US" b="0" dirty="0"/>
              <a:t>All &gt; 1-hop routes from A will go through </a:t>
            </a:r>
            <a:r>
              <a:rPr lang="en-US" b="0" dirty="0" smtClean="0"/>
              <a:t>B</a:t>
            </a:r>
            <a:endParaRPr lang="en-US" b="0" dirty="0"/>
          </a:p>
        </p:txBody>
      </p:sp>
      <p:sp>
        <p:nvSpPr>
          <p:cNvPr id="3" name="Slide Number Placeholder 2"/>
          <p:cNvSpPr>
            <a:spLocks noGrp="1"/>
          </p:cNvSpPr>
          <p:nvPr>
            <p:ph type="sldNum" sz="quarter" idx="10"/>
          </p:nvPr>
        </p:nvSpPr>
        <p:spPr/>
        <p:txBody>
          <a:bodyPr/>
          <a:lstStyle/>
          <a:p>
            <a:pPr>
              <a:defRPr/>
            </a:pPr>
            <a:fld id="{6C818E5C-7AC6-4A53-AD18-ED9E60F1B6E2}" type="slidenum">
              <a:rPr lang="en-US" smtClean="0"/>
              <a:pPr>
                <a:defRPr/>
              </a:pPr>
              <a:t>41</a:t>
            </a:fld>
            <a:endParaRPr lang="en-US" dirty="0"/>
          </a:p>
        </p:txBody>
      </p:sp>
    </p:spTree>
    <p:extLst>
      <p:ext uri="{BB962C8B-B14F-4D97-AF65-F5344CB8AC3E}">
        <p14:creationId xmlns:p14="http://schemas.microsoft.com/office/powerpoint/2010/main" val="2442959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OLSR</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42</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Pros</a:t>
            </a:r>
          </a:p>
          <a:p>
            <a:pPr lvl="1">
              <a:buFont typeface="Arial" charset="0"/>
              <a:buChar char="■"/>
            </a:pPr>
            <a:r>
              <a:rPr lang="en-US" b="0" dirty="0" smtClean="0"/>
              <a:t>Better </a:t>
            </a:r>
            <a:r>
              <a:rPr lang="en-US" b="0" dirty="0"/>
              <a:t>than everyone sharing </a:t>
            </a:r>
            <a:r>
              <a:rPr lang="en-US" b="0" dirty="0" smtClean="0"/>
              <a:t>everything</a:t>
            </a:r>
          </a:p>
          <a:p>
            <a:pPr lvl="1">
              <a:buFont typeface="Arial" charset="0"/>
              <a:buChar char="■"/>
            </a:pPr>
            <a:r>
              <a:rPr lang="en-US" b="0" dirty="0" smtClean="0"/>
              <a:t>Topology </a:t>
            </a:r>
            <a:r>
              <a:rPr lang="en-US" b="0" dirty="0"/>
              <a:t>info dumps only between </a:t>
            </a:r>
            <a:r>
              <a:rPr lang="en-US" b="0" dirty="0" smtClean="0"/>
              <a:t>MPRs</a:t>
            </a:r>
          </a:p>
          <a:p>
            <a:pPr lvl="1">
              <a:buFont typeface="Arial" charset="0"/>
              <a:buChar char="■"/>
            </a:pPr>
            <a:r>
              <a:rPr lang="en-US" b="0" dirty="0" smtClean="0"/>
              <a:t>Incremental </a:t>
            </a:r>
            <a:r>
              <a:rPr lang="en-US" b="0" dirty="0"/>
              <a:t>improvements</a:t>
            </a:r>
          </a:p>
          <a:p>
            <a:pPr>
              <a:buFont typeface="Arial" charset="0"/>
              <a:buChar char="■"/>
            </a:pPr>
            <a:endParaRPr lang="en-US" b="0" dirty="0"/>
          </a:p>
          <a:p>
            <a:pPr>
              <a:buFont typeface="Arial" charset="0"/>
              <a:buChar char="■"/>
            </a:pPr>
            <a:r>
              <a:rPr lang="en-US" b="0" dirty="0" smtClean="0"/>
              <a:t>Cons</a:t>
            </a:r>
          </a:p>
          <a:p>
            <a:pPr lvl="1">
              <a:buFont typeface="Arial" charset="0"/>
              <a:buChar char="■"/>
            </a:pPr>
            <a:r>
              <a:rPr lang="en-US" b="0" dirty="0" smtClean="0"/>
              <a:t>MPRs </a:t>
            </a:r>
            <a:r>
              <a:rPr lang="en-US" b="0" dirty="0"/>
              <a:t>are throughput choke points </a:t>
            </a:r>
            <a:endParaRPr lang="en-US" b="0" dirty="0" smtClean="0"/>
          </a:p>
          <a:p>
            <a:pPr lvl="1">
              <a:buFont typeface="Arial" charset="0"/>
              <a:buChar char="■"/>
            </a:pPr>
            <a:r>
              <a:rPr lang="en-US" b="0" dirty="0" smtClean="0"/>
              <a:t>Entire </a:t>
            </a:r>
            <a:r>
              <a:rPr lang="en-US" b="0" dirty="0"/>
              <a:t>routes planned in advance, but next hop </a:t>
            </a:r>
            <a:r>
              <a:rPr lang="en-US" b="0" dirty="0" smtClean="0"/>
              <a:t>uses </a:t>
            </a:r>
            <a:r>
              <a:rPr lang="en-US" b="0" dirty="0"/>
              <a:t>its </a:t>
            </a:r>
            <a:r>
              <a:rPr lang="en-US" b="0" dirty="0" smtClean="0"/>
              <a:t>own route</a:t>
            </a:r>
            <a:endParaRPr lang="en-US" b="0" dirty="0"/>
          </a:p>
          <a:p>
            <a:pPr>
              <a:buFont typeface="Arial" charset="0"/>
              <a:buChar char="■"/>
            </a:pPr>
            <a:endParaRPr lang="en-US" b="0" dirty="0" smtClean="0"/>
          </a:p>
          <a:p>
            <a:pPr>
              <a:buFont typeface="Arial" charset="0"/>
              <a:buChar char="■"/>
            </a:pPr>
            <a:r>
              <a:rPr lang="en-US" b="0" dirty="0"/>
              <a:t>M</a:t>
            </a:r>
            <a:r>
              <a:rPr lang="en-US" b="0" dirty="0" smtClean="0"/>
              <a:t>ain </a:t>
            </a:r>
            <a:r>
              <a:rPr lang="en-US" b="0" dirty="0"/>
              <a:t>developers behind OLSR came up with </a:t>
            </a:r>
            <a:r>
              <a:rPr lang="en-US" b="0" dirty="0" smtClean="0"/>
              <a:t>BATMAN</a:t>
            </a:r>
          </a:p>
          <a:p>
            <a:pPr lvl="1">
              <a:buFont typeface="Arial" charset="0"/>
              <a:buChar char="■"/>
            </a:pPr>
            <a:r>
              <a:rPr lang="en-US" b="0" dirty="0"/>
              <a:t>A</a:t>
            </a:r>
            <a:r>
              <a:rPr lang="en-US" b="0" dirty="0" smtClean="0"/>
              <a:t>ddress </a:t>
            </a:r>
            <a:r>
              <a:rPr lang="en-US" b="0" dirty="0"/>
              <a:t>circular routing, network congestion, and performance </a:t>
            </a:r>
            <a:r>
              <a:rPr lang="en-US" b="0" dirty="0" smtClean="0"/>
              <a:t>issues </a:t>
            </a:r>
          </a:p>
          <a:p>
            <a:pPr lvl="1">
              <a:buFont typeface="Arial" charset="0"/>
              <a:buChar char="■"/>
            </a:pPr>
            <a:endParaRPr lang="en-US" b="0" dirty="0"/>
          </a:p>
          <a:p>
            <a:pPr>
              <a:buFont typeface="Arial" charset="0"/>
              <a:buChar char="■"/>
            </a:pPr>
            <a:r>
              <a:rPr lang="en-US" b="0" dirty="0" smtClean="0"/>
              <a:t>OLSR</a:t>
            </a:r>
            <a:r>
              <a:rPr lang="en-US" b="0" dirty="0"/>
              <a:t>-NG </a:t>
            </a:r>
            <a:r>
              <a:rPr lang="en-US" b="0" dirty="0" smtClean="0"/>
              <a:t>(Next Generation) fixed fisheye feature (~2008)</a:t>
            </a:r>
          </a:p>
          <a:p>
            <a:pPr marL="511176" lvl="2">
              <a:lnSpc>
                <a:spcPts val="2000"/>
              </a:lnSpc>
              <a:spcBef>
                <a:spcPts val="600"/>
              </a:spcBef>
            </a:pPr>
            <a:r>
              <a:rPr lang="en-US" sz="1800" b="0" dirty="0"/>
              <a:t>P</a:t>
            </a:r>
            <a:r>
              <a:rPr lang="en-US" sz="1800" b="0" dirty="0" smtClean="0"/>
              <a:t>erforms </a:t>
            </a:r>
            <a:r>
              <a:rPr lang="en-US" sz="1800" b="0" dirty="0"/>
              <a:t>much better than before with less network congestion </a:t>
            </a:r>
            <a:endParaRPr lang="en-US" sz="1800" b="0" dirty="0" smtClean="0"/>
          </a:p>
          <a:p>
            <a:pPr lvl="1">
              <a:buFont typeface="Arial" charset="0"/>
              <a:buChar char="■"/>
            </a:pPr>
            <a:r>
              <a:rPr lang="en-US" b="0" dirty="0" smtClean="0"/>
              <a:t>Precise view of close neighborhood, approximate view of farther nodes</a:t>
            </a:r>
          </a:p>
        </p:txBody>
      </p:sp>
    </p:spTree>
    <p:extLst>
      <p:ext uri="{BB962C8B-B14F-4D97-AF65-F5344CB8AC3E}">
        <p14:creationId xmlns:p14="http://schemas.microsoft.com/office/powerpoint/2010/main" val="627314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BATMAN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43</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Better Approach to Mobile Ad-hoc Networking (2006)</a:t>
            </a:r>
          </a:p>
          <a:p>
            <a:pPr marL="0" indent="0">
              <a:buNone/>
            </a:pPr>
            <a:endParaRPr lang="en-US" b="0" dirty="0"/>
          </a:p>
          <a:p>
            <a:pPr>
              <a:buFont typeface="Arial" charset="0"/>
              <a:buChar char="■"/>
            </a:pPr>
            <a:r>
              <a:rPr lang="en-US" b="0" dirty="0"/>
              <a:t>Decentralize: No single point has all the </a:t>
            </a:r>
            <a:r>
              <a:rPr lang="en-US" b="0" dirty="0" smtClean="0"/>
              <a:t>data</a:t>
            </a:r>
          </a:p>
          <a:p>
            <a:pPr lvl="1">
              <a:buFont typeface="Arial" charset="0"/>
              <a:buChar char="■"/>
            </a:pPr>
            <a:r>
              <a:rPr lang="en-US" b="0" dirty="0" smtClean="0"/>
              <a:t>No MPRs</a:t>
            </a:r>
          </a:p>
          <a:p>
            <a:pPr lvl="1">
              <a:buFont typeface="Arial" charset="0"/>
              <a:buChar char="■"/>
            </a:pPr>
            <a:r>
              <a:rPr lang="en-US" b="0" dirty="0" smtClean="0"/>
              <a:t>Each </a:t>
            </a:r>
            <a:r>
              <a:rPr lang="en-US" b="0" dirty="0"/>
              <a:t>node sends out originator </a:t>
            </a:r>
            <a:r>
              <a:rPr lang="en-US" b="0" dirty="0" smtClean="0"/>
              <a:t>messages: </a:t>
            </a:r>
            <a:r>
              <a:rPr lang="en-US" b="0" dirty="0"/>
              <a:t>“I exist</a:t>
            </a:r>
            <a:r>
              <a:rPr lang="en-US" b="0" dirty="0" smtClean="0"/>
              <a:t>”</a:t>
            </a:r>
          </a:p>
          <a:p>
            <a:pPr lvl="1">
              <a:buFont typeface="Arial" charset="0"/>
              <a:buChar char="■"/>
            </a:pPr>
            <a:r>
              <a:rPr lang="en-US" b="0" dirty="0" smtClean="0"/>
              <a:t>Every </a:t>
            </a:r>
            <a:r>
              <a:rPr lang="en-US" b="0" dirty="0"/>
              <a:t>other node keeps track of number of hops an originator </a:t>
            </a:r>
            <a:r>
              <a:rPr lang="en-US" b="0" dirty="0" smtClean="0"/>
              <a:t>message takes </a:t>
            </a:r>
            <a:r>
              <a:rPr lang="en-US" b="0" dirty="0"/>
              <a:t>to reach </a:t>
            </a:r>
            <a:r>
              <a:rPr lang="en-US" b="0" dirty="0" smtClean="0"/>
              <a:t>them</a:t>
            </a:r>
          </a:p>
          <a:p>
            <a:pPr>
              <a:buFont typeface="Arial" charset="0"/>
              <a:buChar char="■"/>
            </a:pPr>
            <a:endParaRPr lang="en-US" b="0" dirty="0" smtClean="0"/>
          </a:p>
          <a:p>
            <a:pPr>
              <a:buFont typeface="Arial" charset="0"/>
              <a:buChar char="■"/>
            </a:pPr>
            <a:r>
              <a:rPr lang="en-US" b="0" dirty="0"/>
              <a:t>Simplify: Only plan first step in </a:t>
            </a:r>
            <a:r>
              <a:rPr lang="en-US" b="0" dirty="0" smtClean="0"/>
              <a:t>route</a:t>
            </a:r>
            <a:endParaRPr lang="en-US" b="0" dirty="0"/>
          </a:p>
          <a:p>
            <a:pPr lvl="1">
              <a:buFont typeface="Arial" charset="0"/>
              <a:buChar char="■"/>
            </a:pPr>
            <a:r>
              <a:rPr lang="en-US" b="0" dirty="0"/>
              <a:t>Direct packets along route with lowest originator </a:t>
            </a:r>
            <a:r>
              <a:rPr lang="en-US" b="0" dirty="0" smtClean="0"/>
              <a:t>message hop count</a:t>
            </a:r>
          </a:p>
          <a:p>
            <a:pPr lvl="1">
              <a:buFont typeface="Arial" charset="0"/>
              <a:buChar char="■"/>
            </a:pPr>
            <a:endParaRPr lang="en-US" b="0" dirty="0"/>
          </a:p>
          <a:p>
            <a:pPr>
              <a:buFont typeface="Arial" charset="0"/>
              <a:buChar char="■"/>
            </a:pPr>
            <a:r>
              <a:rPr lang="en-US" b="0" dirty="0" smtClean="0"/>
              <a:t>OLSR still the most popular</a:t>
            </a:r>
          </a:p>
          <a:p>
            <a:pPr>
              <a:buFont typeface="Arial" charset="0"/>
              <a:buChar char="■"/>
            </a:pPr>
            <a:r>
              <a:rPr lang="en-US" b="0" dirty="0" smtClean="0"/>
              <a:t>BATMAN gaining traction</a:t>
            </a:r>
            <a:endParaRPr lang="en-US" b="0" dirty="0"/>
          </a:p>
          <a:p>
            <a:pPr>
              <a:buFont typeface="Arial" charset="0"/>
              <a:buChar char="■"/>
            </a:pPr>
            <a:endParaRPr lang="en-US" b="0" dirty="0"/>
          </a:p>
        </p:txBody>
      </p:sp>
      <p:pic>
        <p:nvPicPr>
          <p:cNvPr id="6" name="Picture 5"/>
          <p:cNvPicPr>
            <a:picLocks noChangeAspect="1"/>
          </p:cNvPicPr>
          <p:nvPr/>
        </p:nvPicPr>
        <p:blipFill>
          <a:blip r:embed="rId3"/>
          <a:stretch>
            <a:fillRect/>
          </a:stretch>
        </p:blipFill>
        <p:spPr>
          <a:xfrm>
            <a:off x="6401497" y="4951520"/>
            <a:ext cx="2415745" cy="966298"/>
          </a:xfrm>
          <a:prstGeom prst="rect">
            <a:avLst/>
          </a:prstGeom>
        </p:spPr>
      </p:pic>
    </p:spTree>
    <p:extLst>
      <p:ext uri="{BB962C8B-B14F-4D97-AF65-F5344CB8AC3E}">
        <p14:creationId xmlns:p14="http://schemas.microsoft.com/office/powerpoint/2010/main" val="166300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Considerations</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44</a:t>
            </a:fld>
            <a:endParaRPr lang="en-US" dirty="0"/>
          </a:p>
        </p:txBody>
      </p:sp>
      <p:sp>
        <p:nvSpPr>
          <p:cNvPr id="5" name="Content Placeholder 2"/>
          <p:cNvSpPr txBox="1">
            <a:spLocks/>
          </p:cNvSpPr>
          <p:nvPr/>
        </p:nvSpPr>
        <p:spPr bwMode="auto">
          <a:xfrm>
            <a:off x="444758" y="1117172"/>
            <a:ext cx="816584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err="1" smtClean="0"/>
              <a:t>Serval</a:t>
            </a:r>
            <a:r>
              <a:rPr lang="en-US" b="0" dirty="0" smtClean="0"/>
              <a:t> Mesh Data Protocol (MDP)</a:t>
            </a:r>
          </a:p>
          <a:p>
            <a:pPr lvl="1">
              <a:buFont typeface="Arial" charset="0"/>
              <a:buChar char="■"/>
            </a:pPr>
            <a:r>
              <a:rPr lang="en-US" b="0" dirty="0" smtClean="0"/>
              <a:t>Each device assigned random IPv4 address</a:t>
            </a:r>
          </a:p>
          <a:p>
            <a:pPr lvl="1">
              <a:buFont typeface="Arial" charset="0"/>
              <a:buChar char="■"/>
            </a:pPr>
            <a:r>
              <a:rPr lang="en-US" b="0" dirty="0" smtClean="0"/>
              <a:t>Each device generates 256-bit ECC key pairs</a:t>
            </a:r>
          </a:p>
          <a:p>
            <a:pPr lvl="1">
              <a:buFont typeface="Arial" charset="0"/>
              <a:buChar char="■"/>
            </a:pPr>
            <a:r>
              <a:rPr lang="en-US" b="0" dirty="0" smtClean="0"/>
              <a:t>All </a:t>
            </a:r>
            <a:r>
              <a:rPr lang="en-US" b="0" dirty="0"/>
              <a:t>outgoing messages are broadcast and contain multiple </a:t>
            </a:r>
            <a:r>
              <a:rPr lang="en-US" b="0" dirty="0" smtClean="0"/>
              <a:t>payloads</a:t>
            </a:r>
          </a:p>
          <a:p>
            <a:pPr lvl="1">
              <a:buFont typeface="Arial" charset="0"/>
              <a:buChar char="■"/>
            </a:pPr>
            <a:r>
              <a:rPr lang="en-US" b="0" dirty="0" smtClean="0"/>
              <a:t>Payloads may be destined for different peers</a:t>
            </a:r>
          </a:p>
          <a:p>
            <a:pPr lvl="1">
              <a:buFont typeface="Arial" charset="0"/>
              <a:buChar char="■"/>
            </a:pPr>
            <a:r>
              <a:rPr lang="en-US" b="0" dirty="0" smtClean="0"/>
              <a:t>Each payload contains sender, destination, and next hop public key</a:t>
            </a:r>
          </a:p>
          <a:p>
            <a:pPr lvl="1">
              <a:buFont typeface="Arial" charset="0"/>
              <a:buChar char="■"/>
            </a:pPr>
            <a:r>
              <a:rPr lang="en-US" b="0" dirty="0"/>
              <a:t>Public key used to </a:t>
            </a:r>
            <a:r>
              <a:rPr lang="en-US" b="0" dirty="0" smtClean="0"/>
              <a:t>filter and route </a:t>
            </a:r>
            <a:r>
              <a:rPr lang="en-US" b="0" dirty="0"/>
              <a:t>data between </a:t>
            </a:r>
            <a:r>
              <a:rPr lang="en-US" b="0" dirty="0" err="1"/>
              <a:t>Serval</a:t>
            </a:r>
            <a:r>
              <a:rPr lang="en-US" b="0" dirty="0"/>
              <a:t> </a:t>
            </a:r>
            <a:r>
              <a:rPr lang="en-US" b="0" dirty="0" smtClean="0"/>
              <a:t>daemons</a:t>
            </a:r>
          </a:p>
          <a:p>
            <a:pPr lvl="1">
              <a:buFont typeface="Arial" charset="0"/>
              <a:buChar char="■"/>
            </a:pPr>
            <a:r>
              <a:rPr lang="en-US" b="0" dirty="0" smtClean="0"/>
              <a:t>Essentially a custom network stack</a:t>
            </a:r>
          </a:p>
          <a:p>
            <a:pPr marL="0" indent="0">
              <a:buNone/>
            </a:pPr>
            <a:endParaRPr lang="en-US" b="0" dirty="0" smtClean="0"/>
          </a:p>
          <a:p>
            <a:pPr>
              <a:buFont typeface="Arial" charset="0"/>
              <a:buChar char="■"/>
            </a:pPr>
            <a:r>
              <a:rPr lang="en-US" b="0" dirty="0" smtClean="0"/>
              <a:t>There Is No Cabal (</a:t>
            </a:r>
            <a:r>
              <a:rPr lang="en-US" b="0" dirty="0" err="1" smtClean="0"/>
              <a:t>tinc</a:t>
            </a:r>
            <a:r>
              <a:rPr lang="en-US" b="0" dirty="0" smtClean="0"/>
              <a:t>)</a:t>
            </a:r>
          </a:p>
          <a:p>
            <a:pPr lvl="1">
              <a:buFont typeface="Arial" charset="0"/>
              <a:buChar char="■"/>
            </a:pPr>
            <a:r>
              <a:rPr lang="en-US" b="0" dirty="0" smtClean="0"/>
              <a:t>”</a:t>
            </a:r>
            <a:r>
              <a:rPr lang="en-US" b="0" dirty="0" err="1" smtClean="0"/>
              <a:t>tinc</a:t>
            </a:r>
            <a:r>
              <a:rPr lang="en-US" b="0" dirty="0" smtClean="0"/>
              <a:t> </a:t>
            </a:r>
            <a:r>
              <a:rPr lang="en-US" b="0" dirty="0"/>
              <a:t>is a self-routing, mesh networking protocol, used </a:t>
            </a:r>
            <a:r>
              <a:rPr lang="en-US" b="0" dirty="0" smtClean="0"/>
              <a:t>for compressed</a:t>
            </a:r>
            <a:r>
              <a:rPr lang="en-US" b="0" dirty="0"/>
              <a:t>, encrypted, virtual private </a:t>
            </a:r>
            <a:r>
              <a:rPr lang="en-US" b="0" dirty="0" smtClean="0"/>
              <a:t>networks”</a:t>
            </a:r>
          </a:p>
          <a:p>
            <a:pPr lvl="1">
              <a:buFont typeface="Arial" charset="0"/>
              <a:buChar char="■"/>
            </a:pPr>
            <a:r>
              <a:rPr lang="en-US" b="0" dirty="0" smtClean="0"/>
              <a:t>P2P VPN routing daemon using X.509 certificates</a:t>
            </a:r>
          </a:p>
          <a:p>
            <a:pPr lvl="1">
              <a:buFont typeface="Arial" charset="0"/>
              <a:buChar char="■"/>
            </a:pPr>
            <a:r>
              <a:rPr lang="en-US" b="0" dirty="0" smtClean="0"/>
              <a:t>Android port</a:t>
            </a:r>
            <a:endParaRPr lang="en-US" b="0" dirty="0"/>
          </a:p>
          <a:p>
            <a:pPr lvl="1">
              <a:buFont typeface="Arial" charset="0"/>
              <a:buChar char="■"/>
            </a:pPr>
            <a:endParaRPr lang="en-US" b="0" dirty="0" smtClean="0"/>
          </a:p>
          <a:p>
            <a:pPr lvl="1">
              <a:buFont typeface="Arial" charset="0"/>
              <a:buChar char="■"/>
            </a:pPr>
            <a:endParaRPr lang="en-US" b="0" dirty="0" smtClean="0"/>
          </a:p>
          <a:p>
            <a:pPr marL="0" indent="0">
              <a:buNone/>
            </a:pPr>
            <a:endParaRPr lang="en-US" b="0" dirty="0"/>
          </a:p>
          <a:p>
            <a:pPr marL="0" indent="0">
              <a:buNone/>
            </a:pPr>
            <a:endParaRPr lang="en-US" dirty="0" smtClean="0">
              <a:latin typeface="Arial" charset="0"/>
              <a:cs typeface="Arial" charset="0"/>
            </a:endParaRPr>
          </a:p>
        </p:txBody>
      </p:sp>
      <p:pic>
        <p:nvPicPr>
          <p:cNvPr id="6" name="Picture 5"/>
          <p:cNvPicPr>
            <a:picLocks noChangeAspect="1"/>
          </p:cNvPicPr>
          <p:nvPr/>
        </p:nvPicPr>
        <p:blipFill>
          <a:blip r:embed="rId3"/>
          <a:stretch>
            <a:fillRect/>
          </a:stretch>
        </p:blipFill>
        <p:spPr>
          <a:xfrm>
            <a:off x="6032500" y="5065218"/>
            <a:ext cx="2641600" cy="941882"/>
          </a:xfrm>
          <a:prstGeom prst="rect">
            <a:avLst/>
          </a:prstGeom>
        </p:spPr>
      </p:pic>
      <p:pic>
        <p:nvPicPr>
          <p:cNvPr id="10" name="Picture 9"/>
          <p:cNvPicPr>
            <a:picLocks noChangeAspect="1"/>
          </p:cNvPicPr>
          <p:nvPr/>
        </p:nvPicPr>
        <p:blipFill>
          <a:blip r:embed="rId4"/>
          <a:stretch>
            <a:fillRect/>
          </a:stretch>
        </p:blipFill>
        <p:spPr>
          <a:xfrm>
            <a:off x="5905500" y="355600"/>
            <a:ext cx="1600200" cy="1600200"/>
          </a:xfrm>
          <a:prstGeom prst="rect">
            <a:avLst/>
          </a:prstGeom>
        </p:spPr>
      </p:pic>
    </p:spTree>
    <p:extLst>
      <p:ext uri="{BB962C8B-B14F-4D97-AF65-F5344CB8AC3E}">
        <p14:creationId xmlns:p14="http://schemas.microsoft.com/office/powerpoint/2010/main" val="1877636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P2P VPN Data Flow</a:t>
            </a:r>
            <a:br>
              <a:rPr lang="en-US" dirty="0"/>
            </a:br>
            <a:endParaRPr lang="en-US" dirty="0"/>
          </a:p>
        </p:txBody>
      </p:sp>
      <p:sp>
        <p:nvSpPr>
          <p:cNvPr id="3" name="Content Placeholder 2"/>
          <p:cNvSpPr>
            <a:spLocks noGrp="1"/>
          </p:cNvSpPr>
          <p:nvPr>
            <p:ph idx="1"/>
          </p:nvPr>
        </p:nvSpPr>
        <p:spPr>
          <a:xfrm>
            <a:off x="571500" y="1637030"/>
            <a:ext cx="7696200" cy="4762500"/>
          </a:xfrm>
        </p:spPr>
        <p:txBody>
          <a:bodyPr/>
          <a:lstStyle/>
          <a:p>
            <a:endParaRPr lang="en-US" b="0" dirty="0">
              <a:latin typeface="Calibri"/>
              <a:cs typeface="Calibri"/>
            </a:endParaRPr>
          </a:p>
          <a:p>
            <a:endParaRPr lang="en-US" b="0" dirty="0">
              <a:latin typeface="Calibri"/>
              <a:cs typeface="Calibri"/>
            </a:endParaRPr>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45</a:t>
            </a:fld>
            <a:endParaRPr lang="en-US" dirty="0"/>
          </a:p>
        </p:txBody>
      </p:sp>
      <p:sp>
        <p:nvSpPr>
          <p:cNvPr id="6" name="Rectangle 5"/>
          <p:cNvSpPr/>
          <p:nvPr/>
        </p:nvSpPr>
        <p:spPr>
          <a:xfrm>
            <a:off x="167640" y="3103880"/>
            <a:ext cx="8686800" cy="1828800"/>
          </a:xfrm>
          <a:prstGeom prst="rect">
            <a:avLst/>
          </a:prstGeom>
          <a:solidFill>
            <a:srgbClr val="FFB870">
              <a:alpha val="50196"/>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dirty="0">
              <a:solidFill>
                <a:schemeClr val="tx1"/>
              </a:solidFill>
              <a:latin typeface="Calibri"/>
              <a:cs typeface="Calibri"/>
            </a:endParaRPr>
          </a:p>
        </p:txBody>
      </p:sp>
      <p:cxnSp>
        <p:nvCxnSpPr>
          <p:cNvPr id="7" name="Straight Arrow Connector 6"/>
          <p:cNvCxnSpPr>
            <a:stCxn id="21" idx="0"/>
            <a:endCxn id="14" idx="2"/>
          </p:cNvCxnSpPr>
          <p:nvPr/>
        </p:nvCxnSpPr>
        <p:spPr>
          <a:xfrm flipV="1">
            <a:off x="7539532" y="1894699"/>
            <a:ext cx="9879" cy="2318428"/>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0" idx="2"/>
            <a:endCxn id="13" idx="0"/>
          </p:cNvCxnSpPr>
          <p:nvPr/>
        </p:nvCxnSpPr>
        <p:spPr>
          <a:xfrm>
            <a:off x="1529611" y="1894699"/>
            <a:ext cx="1347" cy="2318429"/>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96240" y="1589899"/>
            <a:ext cx="2266741"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P2P Chat App.</a:t>
            </a:r>
            <a:endParaRPr lang="en-US" sz="1200" b="0" dirty="0">
              <a:solidFill>
                <a:schemeClr val="tx1"/>
              </a:solidFill>
              <a:latin typeface="Calibri"/>
              <a:cs typeface="Calibri"/>
            </a:endParaRPr>
          </a:p>
        </p:txBody>
      </p:sp>
      <p:sp>
        <p:nvSpPr>
          <p:cNvPr id="11" name="Rectangle 10"/>
          <p:cNvSpPr/>
          <p:nvPr/>
        </p:nvSpPr>
        <p:spPr>
          <a:xfrm>
            <a:off x="382554" y="2352722"/>
            <a:ext cx="2266740" cy="296426"/>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Mobile OS TCP Socket</a:t>
            </a:r>
            <a:endParaRPr lang="en-US" sz="1200" b="0" dirty="0">
              <a:solidFill>
                <a:schemeClr val="tx1"/>
              </a:solidFill>
              <a:latin typeface="Calibri"/>
              <a:cs typeface="Calibri"/>
            </a:endParaRPr>
          </a:p>
        </p:txBody>
      </p:sp>
      <p:sp>
        <p:nvSpPr>
          <p:cNvPr id="12" name="Rectangle 11"/>
          <p:cNvSpPr/>
          <p:nvPr/>
        </p:nvSpPr>
        <p:spPr>
          <a:xfrm>
            <a:off x="410157" y="3298726"/>
            <a:ext cx="2264050" cy="448070"/>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err="1" smtClean="0">
                <a:solidFill>
                  <a:schemeClr val="tx1"/>
                </a:solidFill>
                <a:latin typeface="Calibri"/>
                <a:cs typeface="Calibri"/>
              </a:rPr>
              <a:t>tinc</a:t>
            </a:r>
            <a:r>
              <a:rPr lang="en-US" sz="1200" b="0" dirty="0" smtClean="0">
                <a:solidFill>
                  <a:schemeClr val="tx1"/>
                </a:solidFill>
                <a:latin typeface="Calibri"/>
                <a:cs typeface="Calibri"/>
              </a:rPr>
              <a:t> VPN Tunnel (tun0)</a:t>
            </a:r>
          </a:p>
          <a:p>
            <a:pPr algn="ctr"/>
            <a:r>
              <a:rPr lang="en-US" sz="1200" b="0" dirty="0" smtClean="0">
                <a:solidFill>
                  <a:schemeClr val="tx1"/>
                </a:solidFill>
                <a:latin typeface="Calibri"/>
                <a:cs typeface="Calibri"/>
              </a:rPr>
              <a:t>2.2.2.101</a:t>
            </a:r>
            <a:endParaRPr lang="en-US" sz="1200" b="0" dirty="0">
              <a:solidFill>
                <a:schemeClr val="tx1"/>
              </a:solidFill>
              <a:latin typeface="Calibri"/>
              <a:cs typeface="Calibri"/>
            </a:endParaRPr>
          </a:p>
        </p:txBody>
      </p:sp>
      <p:sp>
        <p:nvSpPr>
          <p:cNvPr id="13" name="Rectangle 12"/>
          <p:cNvSpPr/>
          <p:nvPr/>
        </p:nvSpPr>
        <p:spPr>
          <a:xfrm>
            <a:off x="398933" y="4213128"/>
            <a:ext cx="2264050" cy="448068"/>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Wi-Fi (wlan0)</a:t>
            </a:r>
          </a:p>
          <a:p>
            <a:pPr algn="ctr"/>
            <a:r>
              <a:rPr lang="en-US" sz="1200" b="0" dirty="0" smtClean="0">
                <a:solidFill>
                  <a:schemeClr val="tx1"/>
                </a:solidFill>
                <a:latin typeface="Calibri"/>
                <a:cs typeface="Calibri"/>
              </a:rPr>
              <a:t>192.168.11.101</a:t>
            </a:r>
            <a:endParaRPr lang="en-US" sz="1200" b="0" dirty="0">
              <a:solidFill>
                <a:schemeClr val="tx1"/>
              </a:solidFill>
              <a:latin typeface="Calibri"/>
              <a:cs typeface="Calibri"/>
            </a:endParaRPr>
          </a:p>
        </p:txBody>
      </p:sp>
      <p:sp>
        <p:nvSpPr>
          <p:cNvPr id="14" name="Rectangle 13"/>
          <p:cNvSpPr/>
          <p:nvPr/>
        </p:nvSpPr>
        <p:spPr>
          <a:xfrm>
            <a:off x="6416040" y="1589899"/>
            <a:ext cx="2266741" cy="304800"/>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P2P Chat App.</a:t>
            </a:r>
            <a:endParaRPr lang="en-US" sz="1200" b="0" dirty="0">
              <a:solidFill>
                <a:schemeClr val="tx1"/>
              </a:solidFill>
              <a:latin typeface="Calibri"/>
              <a:cs typeface="Calibri"/>
            </a:endParaRPr>
          </a:p>
        </p:txBody>
      </p:sp>
      <p:sp>
        <p:nvSpPr>
          <p:cNvPr id="15" name="Rectangle 14"/>
          <p:cNvSpPr/>
          <p:nvPr/>
        </p:nvSpPr>
        <p:spPr>
          <a:xfrm>
            <a:off x="6402354" y="2352722"/>
            <a:ext cx="2266740" cy="296426"/>
          </a:xfrm>
          <a:prstGeom prst="rect">
            <a:avLst/>
          </a:prstGeom>
          <a:solidFill>
            <a:schemeClr val="bg1"/>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Mobile OS TCP Socket</a:t>
            </a:r>
            <a:endParaRPr lang="en-US" sz="1200" b="0" dirty="0">
              <a:solidFill>
                <a:schemeClr val="tx1"/>
              </a:solidFill>
              <a:latin typeface="Calibri"/>
              <a:cs typeface="Calibri"/>
            </a:endParaRPr>
          </a:p>
        </p:txBody>
      </p:sp>
      <p:sp>
        <p:nvSpPr>
          <p:cNvPr id="16" name="Right Arrow 15"/>
          <p:cNvSpPr/>
          <p:nvPr/>
        </p:nvSpPr>
        <p:spPr>
          <a:xfrm>
            <a:off x="2977412" y="1432560"/>
            <a:ext cx="3200400" cy="619760"/>
          </a:xfrm>
          <a:prstGeom prst="rightArrow">
            <a:avLst/>
          </a:prstGeom>
          <a:solidFill>
            <a:srgbClr val="FFFF8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dirty="0" smtClean="0">
                <a:solidFill>
                  <a:schemeClr val="tx1"/>
                </a:solidFill>
                <a:latin typeface="Calibri"/>
                <a:cs typeface="Calibri"/>
              </a:rPr>
              <a:t>“Can you keep a Secret?”</a:t>
            </a:r>
            <a:endParaRPr lang="en-US" b="0" dirty="0">
              <a:solidFill>
                <a:schemeClr val="tx1"/>
              </a:solidFill>
              <a:latin typeface="Calibri"/>
              <a:cs typeface="Calibri"/>
            </a:endParaRPr>
          </a:p>
        </p:txBody>
      </p:sp>
      <p:sp>
        <p:nvSpPr>
          <p:cNvPr id="17" name="TextBox 16"/>
          <p:cNvSpPr txBox="1"/>
          <p:nvPr/>
        </p:nvSpPr>
        <p:spPr>
          <a:xfrm>
            <a:off x="895301" y="5008880"/>
            <a:ext cx="1268617" cy="584775"/>
          </a:xfrm>
          <a:prstGeom prst="rect">
            <a:avLst/>
          </a:prstGeom>
          <a:noFill/>
        </p:spPr>
        <p:txBody>
          <a:bodyPr wrap="none" rtlCol="0">
            <a:spAutoFit/>
          </a:bodyPr>
          <a:lstStyle/>
          <a:p>
            <a:pPr algn="ctr"/>
            <a:r>
              <a:rPr lang="en-US" sz="1600" dirty="0" smtClean="0">
                <a:latin typeface="Calibri"/>
                <a:cs typeface="Calibri"/>
              </a:rPr>
              <a:t>Source Node</a:t>
            </a:r>
          </a:p>
          <a:p>
            <a:pPr algn="ctr"/>
            <a:r>
              <a:rPr lang="en-US" sz="1600" dirty="0" smtClean="0">
                <a:latin typeface="Calibri"/>
                <a:cs typeface="Calibri"/>
              </a:rPr>
              <a:t>Peer 101</a:t>
            </a:r>
            <a:endParaRPr lang="en-US" sz="1600" dirty="0">
              <a:latin typeface="Calibri"/>
              <a:cs typeface="Calibri"/>
            </a:endParaRPr>
          </a:p>
        </p:txBody>
      </p:sp>
      <p:sp>
        <p:nvSpPr>
          <p:cNvPr id="18" name="TextBox 17"/>
          <p:cNvSpPr txBox="1"/>
          <p:nvPr/>
        </p:nvSpPr>
        <p:spPr>
          <a:xfrm>
            <a:off x="3936363" y="5008880"/>
            <a:ext cx="1149354" cy="584775"/>
          </a:xfrm>
          <a:prstGeom prst="rect">
            <a:avLst/>
          </a:prstGeom>
          <a:noFill/>
        </p:spPr>
        <p:txBody>
          <a:bodyPr wrap="none" rtlCol="0">
            <a:spAutoFit/>
          </a:bodyPr>
          <a:lstStyle/>
          <a:p>
            <a:pPr algn="ctr"/>
            <a:r>
              <a:rPr lang="en-US" sz="1600" dirty="0" smtClean="0">
                <a:latin typeface="Calibri"/>
                <a:cs typeface="Calibri"/>
              </a:rPr>
              <a:t>Relay Node</a:t>
            </a:r>
          </a:p>
          <a:p>
            <a:pPr algn="ctr"/>
            <a:r>
              <a:rPr lang="en-US" sz="1600" dirty="0" smtClean="0">
                <a:latin typeface="Calibri"/>
                <a:cs typeface="Calibri"/>
              </a:rPr>
              <a:t>Peer 102</a:t>
            </a:r>
            <a:endParaRPr lang="en-US" sz="1600" dirty="0">
              <a:latin typeface="Calibri"/>
              <a:cs typeface="Calibri"/>
            </a:endParaRPr>
          </a:p>
        </p:txBody>
      </p:sp>
      <p:sp>
        <p:nvSpPr>
          <p:cNvPr id="19" name="TextBox 18"/>
          <p:cNvSpPr txBox="1"/>
          <p:nvPr/>
        </p:nvSpPr>
        <p:spPr>
          <a:xfrm>
            <a:off x="6699309" y="5008880"/>
            <a:ext cx="1672830" cy="584775"/>
          </a:xfrm>
          <a:prstGeom prst="rect">
            <a:avLst/>
          </a:prstGeom>
          <a:noFill/>
        </p:spPr>
        <p:txBody>
          <a:bodyPr wrap="none" rtlCol="0">
            <a:spAutoFit/>
          </a:bodyPr>
          <a:lstStyle/>
          <a:p>
            <a:pPr algn="ctr"/>
            <a:r>
              <a:rPr lang="en-US" sz="1600" dirty="0" smtClean="0">
                <a:latin typeface="Calibri"/>
                <a:cs typeface="Calibri"/>
              </a:rPr>
              <a:t>Destination Node</a:t>
            </a:r>
          </a:p>
          <a:p>
            <a:pPr algn="ctr"/>
            <a:r>
              <a:rPr lang="en-US" sz="1600" dirty="0" smtClean="0">
                <a:latin typeface="Calibri"/>
                <a:cs typeface="Calibri"/>
              </a:rPr>
              <a:t>Peer 103</a:t>
            </a:r>
            <a:endParaRPr lang="en-US" sz="1600" dirty="0">
              <a:latin typeface="Calibri"/>
              <a:cs typeface="Calibri"/>
            </a:endParaRPr>
          </a:p>
        </p:txBody>
      </p:sp>
      <p:sp>
        <p:nvSpPr>
          <p:cNvPr id="20" name="Rectangle 19"/>
          <p:cNvSpPr/>
          <p:nvPr/>
        </p:nvSpPr>
        <p:spPr>
          <a:xfrm>
            <a:off x="6418731" y="3298726"/>
            <a:ext cx="2264050" cy="448070"/>
          </a:xfrm>
          <a:prstGeom prst="rect">
            <a:avLst/>
          </a:prstGeom>
          <a:solidFill>
            <a:srgbClr val="9BECFF"/>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err="1" smtClean="0">
                <a:solidFill>
                  <a:schemeClr val="tx1"/>
                </a:solidFill>
                <a:latin typeface="Calibri"/>
                <a:cs typeface="Calibri"/>
              </a:rPr>
              <a:t>tinc</a:t>
            </a:r>
            <a:r>
              <a:rPr lang="en-US" sz="1200" b="0" dirty="0" smtClean="0">
                <a:solidFill>
                  <a:schemeClr val="tx1"/>
                </a:solidFill>
                <a:latin typeface="Calibri"/>
                <a:cs typeface="Calibri"/>
              </a:rPr>
              <a:t> VPN Tunnel (tun0)</a:t>
            </a:r>
          </a:p>
          <a:p>
            <a:pPr algn="ctr"/>
            <a:r>
              <a:rPr lang="en-US" sz="1200" b="0" dirty="0" smtClean="0">
                <a:solidFill>
                  <a:schemeClr val="tx1"/>
                </a:solidFill>
                <a:latin typeface="Calibri"/>
                <a:cs typeface="Calibri"/>
              </a:rPr>
              <a:t>2.2.2.103 </a:t>
            </a:r>
            <a:endParaRPr lang="en-US" sz="1200" b="0" dirty="0">
              <a:solidFill>
                <a:schemeClr val="tx1"/>
              </a:solidFill>
              <a:latin typeface="Calibri"/>
              <a:cs typeface="Calibri"/>
            </a:endParaRPr>
          </a:p>
        </p:txBody>
      </p:sp>
      <p:sp>
        <p:nvSpPr>
          <p:cNvPr id="21" name="Rectangle 20"/>
          <p:cNvSpPr/>
          <p:nvPr/>
        </p:nvSpPr>
        <p:spPr>
          <a:xfrm>
            <a:off x="6407507" y="4213127"/>
            <a:ext cx="2264050" cy="448068"/>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Wi-Fi (wlan0)</a:t>
            </a:r>
          </a:p>
          <a:p>
            <a:pPr algn="ctr"/>
            <a:r>
              <a:rPr lang="en-US" sz="1200" b="0" dirty="0" smtClean="0">
                <a:solidFill>
                  <a:schemeClr val="tx1"/>
                </a:solidFill>
                <a:latin typeface="Calibri"/>
                <a:cs typeface="Calibri"/>
              </a:rPr>
              <a:t>192.168.11.103</a:t>
            </a:r>
            <a:endParaRPr lang="en-US" sz="1200" b="0" dirty="0">
              <a:solidFill>
                <a:schemeClr val="tx1"/>
              </a:solidFill>
              <a:latin typeface="Calibri"/>
              <a:cs typeface="Calibri"/>
            </a:endParaRPr>
          </a:p>
        </p:txBody>
      </p:sp>
      <p:sp>
        <p:nvSpPr>
          <p:cNvPr id="22" name="Rectangle 21"/>
          <p:cNvSpPr/>
          <p:nvPr/>
        </p:nvSpPr>
        <p:spPr>
          <a:xfrm>
            <a:off x="3445587" y="4214178"/>
            <a:ext cx="2264050" cy="447017"/>
          </a:xfrm>
          <a:prstGeom prst="rect">
            <a:avLst/>
          </a:prstGeom>
          <a:solidFill>
            <a:srgbClr val="C8E99B"/>
          </a:solidFill>
          <a:ln w="12700"/>
          <a:effectLst>
            <a:outerShdw blurRad="50800" dist="38100" dir="2700000" algn="tl" rotWithShape="0">
              <a:prstClr val="black">
                <a:alpha val="40000"/>
              </a:prstClr>
            </a:out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b="0" dirty="0" smtClean="0">
                <a:solidFill>
                  <a:schemeClr val="tx1"/>
                </a:solidFill>
                <a:latin typeface="Calibri"/>
                <a:cs typeface="Calibri"/>
              </a:rPr>
              <a:t>MANET Wi-Fi (wlan0)</a:t>
            </a:r>
          </a:p>
          <a:p>
            <a:pPr algn="ctr"/>
            <a:r>
              <a:rPr lang="en-US" sz="1200" b="0" dirty="0" smtClean="0">
                <a:solidFill>
                  <a:schemeClr val="tx1"/>
                </a:solidFill>
                <a:latin typeface="Calibri"/>
                <a:cs typeface="Calibri"/>
              </a:rPr>
              <a:t>192.168.11.102</a:t>
            </a:r>
            <a:endParaRPr lang="en-US" sz="1200" b="0" dirty="0">
              <a:solidFill>
                <a:schemeClr val="tx1"/>
              </a:solidFill>
              <a:latin typeface="Calibri"/>
              <a:cs typeface="Calibri"/>
            </a:endParaRPr>
          </a:p>
        </p:txBody>
      </p:sp>
      <p:cxnSp>
        <p:nvCxnSpPr>
          <p:cNvPr id="24" name="Straight Arrow Connector 23"/>
          <p:cNvCxnSpPr>
            <a:stCxn id="13" idx="3"/>
            <a:endCxn id="22" idx="1"/>
          </p:cNvCxnSpPr>
          <p:nvPr/>
        </p:nvCxnSpPr>
        <p:spPr>
          <a:xfrm>
            <a:off x="2662983" y="4437162"/>
            <a:ext cx="782604" cy="525"/>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3"/>
            <a:endCxn id="21" idx="1"/>
          </p:cNvCxnSpPr>
          <p:nvPr/>
        </p:nvCxnSpPr>
        <p:spPr>
          <a:xfrm flipV="1">
            <a:off x="5709637" y="4437161"/>
            <a:ext cx="697870" cy="526"/>
          </a:xfrm>
          <a:prstGeom prst="straightConnector1">
            <a:avLst/>
          </a:prstGeom>
          <a:ln w="190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539240" y="1988681"/>
            <a:ext cx="1479892" cy="276999"/>
          </a:xfrm>
          <a:prstGeom prst="rect">
            <a:avLst/>
          </a:prstGeom>
          <a:noFill/>
        </p:spPr>
        <p:txBody>
          <a:bodyPr wrap="none" rtlCol="0">
            <a:spAutoFit/>
          </a:bodyPr>
          <a:lstStyle/>
          <a:p>
            <a:r>
              <a:rPr lang="en-US" sz="1200" b="0" dirty="0" smtClean="0">
                <a:latin typeface="Calibri"/>
                <a:cs typeface="Calibri"/>
              </a:rPr>
              <a:t>DATA (to: 2.2.2.103)</a:t>
            </a:r>
          </a:p>
        </p:txBody>
      </p:sp>
      <p:sp>
        <p:nvSpPr>
          <p:cNvPr id="27" name="TextBox 26"/>
          <p:cNvSpPr txBox="1"/>
          <p:nvPr/>
        </p:nvSpPr>
        <p:spPr>
          <a:xfrm>
            <a:off x="7559040" y="1988680"/>
            <a:ext cx="1659429" cy="276999"/>
          </a:xfrm>
          <a:prstGeom prst="rect">
            <a:avLst/>
          </a:prstGeom>
          <a:noFill/>
        </p:spPr>
        <p:txBody>
          <a:bodyPr wrap="none" rtlCol="0">
            <a:spAutoFit/>
          </a:bodyPr>
          <a:lstStyle/>
          <a:p>
            <a:r>
              <a:rPr lang="en-US" sz="1200" b="0" dirty="0" smtClean="0">
                <a:latin typeface="Calibri"/>
                <a:cs typeface="Calibri"/>
              </a:rPr>
              <a:t>DATA (from: 2.2.2.101)</a:t>
            </a:r>
            <a:endParaRPr lang="en-US" sz="1200" b="0" dirty="0">
              <a:latin typeface="Calibri"/>
              <a:cs typeface="Calibri"/>
            </a:endParaRPr>
          </a:p>
        </p:txBody>
      </p:sp>
      <p:sp>
        <p:nvSpPr>
          <p:cNvPr id="28" name="TextBox 27"/>
          <p:cNvSpPr txBox="1"/>
          <p:nvPr/>
        </p:nvSpPr>
        <p:spPr>
          <a:xfrm>
            <a:off x="1515924" y="2750681"/>
            <a:ext cx="424215" cy="276999"/>
          </a:xfrm>
          <a:prstGeom prst="rect">
            <a:avLst/>
          </a:prstGeom>
          <a:noFill/>
        </p:spPr>
        <p:txBody>
          <a:bodyPr wrap="none" rtlCol="0">
            <a:spAutoFit/>
          </a:bodyPr>
          <a:lstStyle/>
          <a:p>
            <a:r>
              <a:rPr lang="en-US" sz="1200" b="0" dirty="0" smtClean="0">
                <a:latin typeface="Calibri"/>
                <a:cs typeface="Calibri"/>
              </a:rPr>
              <a:t>TCP</a:t>
            </a:r>
            <a:endParaRPr lang="en-US" sz="1200" b="0" dirty="0">
              <a:latin typeface="Calibri"/>
              <a:cs typeface="Calibri"/>
            </a:endParaRPr>
          </a:p>
        </p:txBody>
      </p:sp>
      <p:sp>
        <p:nvSpPr>
          <p:cNvPr id="29" name="TextBox 28"/>
          <p:cNvSpPr txBox="1"/>
          <p:nvPr/>
        </p:nvSpPr>
        <p:spPr>
          <a:xfrm>
            <a:off x="7539531" y="2750681"/>
            <a:ext cx="424215" cy="276999"/>
          </a:xfrm>
          <a:prstGeom prst="rect">
            <a:avLst/>
          </a:prstGeom>
          <a:noFill/>
        </p:spPr>
        <p:txBody>
          <a:bodyPr wrap="none" rtlCol="0">
            <a:spAutoFit/>
          </a:bodyPr>
          <a:lstStyle/>
          <a:p>
            <a:r>
              <a:rPr lang="en-US" sz="1200" b="0" dirty="0" smtClean="0">
                <a:latin typeface="Calibri"/>
                <a:cs typeface="Calibri"/>
              </a:rPr>
              <a:t>TCP</a:t>
            </a:r>
            <a:endParaRPr lang="en-US" sz="1200" b="0" dirty="0">
              <a:latin typeface="Calibri"/>
              <a:cs typeface="Calibri"/>
            </a:endParaRPr>
          </a:p>
        </p:txBody>
      </p:sp>
      <p:sp>
        <p:nvSpPr>
          <p:cNvPr id="30" name="TextBox 29"/>
          <p:cNvSpPr txBox="1"/>
          <p:nvPr/>
        </p:nvSpPr>
        <p:spPr>
          <a:xfrm>
            <a:off x="1529610" y="3832126"/>
            <a:ext cx="464039" cy="276999"/>
          </a:xfrm>
          <a:prstGeom prst="rect">
            <a:avLst/>
          </a:prstGeom>
          <a:noFill/>
        </p:spPr>
        <p:txBody>
          <a:bodyPr wrap="none" rtlCol="0">
            <a:spAutoFit/>
          </a:bodyPr>
          <a:lstStyle/>
          <a:p>
            <a:r>
              <a:rPr lang="en-US" sz="1200" b="0" dirty="0" smtClean="0">
                <a:latin typeface="Calibri"/>
                <a:cs typeface="Calibri"/>
              </a:rPr>
              <a:t>UDP</a:t>
            </a:r>
            <a:endParaRPr lang="en-US" sz="1200" b="0" dirty="0">
              <a:latin typeface="Calibri"/>
              <a:cs typeface="Calibri"/>
            </a:endParaRPr>
          </a:p>
        </p:txBody>
      </p:sp>
      <p:sp>
        <p:nvSpPr>
          <p:cNvPr id="31" name="TextBox 30"/>
          <p:cNvSpPr txBox="1"/>
          <p:nvPr/>
        </p:nvSpPr>
        <p:spPr>
          <a:xfrm>
            <a:off x="7544471" y="3832126"/>
            <a:ext cx="464039" cy="276999"/>
          </a:xfrm>
          <a:prstGeom prst="rect">
            <a:avLst/>
          </a:prstGeom>
          <a:noFill/>
        </p:spPr>
        <p:txBody>
          <a:bodyPr wrap="none" rtlCol="0">
            <a:spAutoFit/>
          </a:bodyPr>
          <a:lstStyle/>
          <a:p>
            <a:r>
              <a:rPr lang="en-US" sz="1200" b="0" dirty="0" smtClean="0">
                <a:latin typeface="Calibri"/>
                <a:cs typeface="Calibri"/>
              </a:rPr>
              <a:t>UDP</a:t>
            </a:r>
            <a:endParaRPr lang="en-US" sz="1200" b="0" dirty="0">
              <a:latin typeface="Calibri"/>
              <a:cs typeface="Calibri"/>
            </a:endParaRPr>
          </a:p>
        </p:txBody>
      </p:sp>
      <p:sp>
        <p:nvSpPr>
          <p:cNvPr id="32" name="TextBox 31"/>
          <p:cNvSpPr txBox="1"/>
          <p:nvPr/>
        </p:nvSpPr>
        <p:spPr>
          <a:xfrm>
            <a:off x="2682240" y="4074626"/>
            <a:ext cx="464039" cy="276999"/>
          </a:xfrm>
          <a:prstGeom prst="rect">
            <a:avLst/>
          </a:prstGeom>
          <a:noFill/>
        </p:spPr>
        <p:txBody>
          <a:bodyPr wrap="none" rtlCol="0">
            <a:spAutoFit/>
          </a:bodyPr>
          <a:lstStyle/>
          <a:p>
            <a:r>
              <a:rPr lang="en-US" sz="1200" b="0" dirty="0" smtClean="0">
                <a:latin typeface="Calibri"/>
                <a:cs typeface="Calibri"/>
              </a:rPr>
              <a:t>UDP</a:t>
            </a:r>
            <a:endParaRPr lang="en-US" sz="1200" b="0" dirty="0">
              <a:latin typeface="Calibri"/>
              <a:cs typeface="Calibri"/>
            </a:endParaRPr>
          </a:p>
        </p:txBody>
      </p:sp>
      <p:sp>
        <p:nvSpPr>
          <p:cNvPr id="33" name="TextBox 32"/>
          <p:cNvSpPr txBox="1"/>
          <p:nvPr/>
        </p:nvSpPr>
        <p:spPr>
          <a:xfrm>
            <a:off x="5728660" y="4075680"/>
            <a:ext cx="464039" cy="276999"/>
          </a:xfrm>
          <a:prstGeom prst="rect">
            <a:avLst/>
          </a:prstGeom>
          <a:noFill/>
        </p:spPr>
        <p:txBody>
          <a:bodyPr wrap="none" rtlCol="0">
            <a:spAutoFit/>
          </a:bodyPr>
          <a:lstStyle/>
          <a:p>
            <a:r>
              <a:rPr lang="en-US" sz="1200" b="0" dirty="0" smtClean="0">
                <a:latin typeface="Calibri"/>
                <a:cs typeface="Calibri"/>
              </a:rPr>
              <a:t>UDP</a:t>
            </a:r>
            <a:endParaRPr lang="en-US" sz="1200" b="0" dirty="0">
              <a:latin typeface="Calibri"/>
              <a:cs typeface="Calibri"/>
            </a:endParaRP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3865285"/>
            <a:ext cx="243840" cy="243840"/>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00" y="3865285"/>
            <a:ext cx="243840" cy="243840"/>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285" y="4107785"/>
            <a:ext cx="243840" cy="243840"/>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09125"/>
            <a:ext cx="243840" cy="243840"/>
          </a:xfrm>
          <a:prstGeom prst="rect">
            <a:avLst/>
          </a:prstGeom>
        </p:spPr>
      </p:pic>
      <p:sp>
        <p:nvSpPr>
          <p:cNvPr id="63" name="TextBox 62"/>
          <p:cNvSpPr txBox="1"/>
          <p:nvPr/>
        </p:nvSpPr>
        <p:spPr>
          <a:xfrm>
            <a:off x="3526199" y="3344743"/>
            <a:ext cx="2217750" cy="369333"/>
          </a:xfrm>
          <a:prstGeom prst="rect">
            <a:avLst/>
          </a:prstGeom>
          <a:noFill/>
        </p:spPr>
        <p:txBody>
          <a:bodyPr wrap="none" rtlCol="0">
            <a:spAutoFit/>
          </a:bodyPr>
          <a:lstStyle/>
          <a:p>
            <a:r>
              <a:rPr lang="en-US" b="0" dirty="0" smtClean="0">
                <a:latin typeface="Calibri"/>
                <a:cs typeface="Calibri"/>
              </a:rPr>
              <a:t>Transparent Backend</a:t>
            </a:r>
            <a:endParaRPr lang="en-US" b="0" dirty="0">
              <a:latin typeface="Calibri"/>
              <a:cs typeface="Calibri"/>
            </a:endParaRPr>
          </a:p>
        </p:txBody>
      </p:sp>
    </p:spTree>
    <p:extLst>
      <p:ext uri="{BB962C8B-B14F-4D97-AF65-F5344CB8AC3E}">
        <p14:creationId xmlns:p14="http://schemas.microsoft.com/office/powerpoint/2010/main" val="1509443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Ad-Hoc Mode on </a:t>
            </a:r>
            <a:r>
              <a:rPr lang="en-US" dirty="0" err="1" smtClean="0"/>
              <a:t>iOS</a:t>
            </a:r>
            <a:r>
              <a:rPr lang="en-US" dirty="0" smtClean="0"/>
              <a:t> Hardware</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46</a:t>
            </a:fld>
            <a:endParaRPr lang="en-US" dirty="0"/>
          </a:p>
        </p:txBody>
      </p:sp>
      <p:sp>
        <p:nvSpPr>
          <p:cNvPr id="5" name="Content Placeholder 2"/>
          <p:cNvSpPr txBox="1">
            <a:spLocks/>
          </p:cNvSpPr>
          <p:nvPr/>
        </p:nvSpPr>
        <p:spPr bwMode="auto">
          <a:xfrm>
            <a:off x="444758" y="1117172"/>
            <a:ext cx="8524070" cy="7929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err="1" smtClean="0"/>
              <a:t>iOS</a:t>
            </a:r>
            <a:r>
              <a:rPr lang="en-US" b="0" dirty="0" smtClean="0"/>
              <a:t> Devices have a history of using Broadcom chips similar to those already supported by SPAN Android devices</a:t>
            </a:r>
          </a:p>
        </p:txBody>
      </p:sp>
      <p:graphicFrame>
        <p:nvGraphicFramePr>
          <p:cNvPr id="6" name="Object 5"/>
          <p:cNvGraphicFramePr>
            <a:graphicFrameLocks noChangeAspect="1"/>
          </p:cNvGraphicFramePr>
          <p:nvPr>
            <p:extLst>
              <p:ext uri="{D42A27DB-BD31-4B8C-83A1-F6EECF244321}">
                <p14:modId xmlns:p14="http://schemas.microsoft.com/office/powerpoint/2010/main" val="1016008317"/>
              </p:ext>
            </p:extLst>
          </p:nvPr>
        </p:nvGraphicFramePr>
        <p:xfrm>
          <a:off x="1019175" y="2151698"/>
          <a:ext cx="7037388" cy="3921125"/>
        </p:xfrm>
        <a:graphic>
          <a:graphicData uri="http://schemas.openxmlformats.org/presentationml/2006/ole">
            <mc:AlternateContent xmlns:mc="http://schemas.openxmlformats.org/markup-compatibility/2006">
              <mc:Choice xmlns:v="urn:schemas-microsoft-com:vml" Requires="v">
                <p:oleObj spid="_x0000_s3413" name="Document" r:id="rId5" imgW="6083300" imgH="3390900" progId="Word.Document.12">
                  <p:embed/>
                </p:oleObj>
              </mc:Choice>
              <mc:Fallback>
                <p:oleObj name="Document" r:id="rId5" imgW="6083300" imgH="3390900" progId="Word.Document.12">
                  <p:embed/>
                  <p:pic>
                    <p:nvPicPr>
                      <p:cNvPr id="0" name=""/>
                      <p:cNvPicPr>
                        <a:picLocks noChangeAspect="1" noChangeArrowheads="1"/>
                      </p:cNvPicPr>
                      <p:nvPr/>
                    </p:nvPicPr>
                    <p:blipFill>
                      <a:blip r:embed="rId6"/>
                      <a:srcRect/>
                      <a:stretch>
                        <a:fillRect/>
                      </a:stretch>
                    </p:blipFill>
                    <p:spPr bwMode="auto">
                      <a:xfrm>
                        <a:off x="1019175" y="2151698"/>
                        <a:ext cx="7037388" cy="392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691649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Ad-Hoc Mode on </a:t>
            </a:r>
            <a:r>
              <a:rPr lang="en-US" dirty="0" err="1"/>
              <a:t>iOS</a:t>
            </a:r>
            <a:r>
              <a:rPr lang="en-US" dirty="0"/>
              <a:t> Hardware</a:t>
            </a:r>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47</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Apple doesn’t expose a public framework method of placing an </a:t>
            </a:r>
            <a:r>
              <a:rPr lang="en-US" b="0" dirty="0" err="1" smtClean="0"/>
              <a:t>iOS</a:t>
            </a:r>
            <a:r>
              <a:rPr lang="en-US" b="0" dirty="0" smtClean="0"/>
              <a:t> wireless device in to ad-hoc mode</a:t>
            </a:r>
          </a:p>
          <a:p>
            <a:pPr lvl="1">
              <a:buFont typeface="Arial" charset="0"/>
              <a:buChar char="■"/>
            </a:pPr>
            <a:r>
              <a:rPr lang="en-US" b="0" dirty="0" smtClean="0"/>
              <a:t>Indicates that </a:t>
            </a:r>
            <a:r>
              <a:rPr lang="en-US" b="0" dirty="0" err="1" smtClean="0"/>
              <a:t>jailbreaking</a:t>
            </a:r>
            <a:r>
              <a:rPr lang="en-US" b="0" dirty="0" smtClean="0"/>
              <a:t> (root) is likely necessary</a:t>
            </a:r>
          </a:p>
          <a:p>
            <a:pPr lvl="1">
              <a:buFont typeface="Arial" charset="0"/>
              <a:buChar char="■"/>
            </a:pPr>
            <a:r>
              <a:rPr lang="en-US" b="0" dirty="0" err="1" smtClean="0"/>
              <a:t>IPConfiguration.bundle</a:t>
            </a:r>
            <a:r>
              <a:rPr lang="en-US" b="0" dirty="0" smtClean="0"/>
              <a:t> private framework potentially exposes configuring the device mode</a:t>
            </a:r>
          </a:p>
          <a:p>
            <a:pPr lvl="1">
              <a:buFont typeface="Arial" charset="0"/>
              <a:buChar char="■"/>
            </a:pPr>
            <a:endParaRPr lang="en-US" b="0" dirty="0"/>
          </a:p>
          <a:p>
            <a:pPr>
              <a:buFont typeface="Arial" charset="0"/>
              <a:buChar char="■"/>
            </a:pPr>
            <a:r>
              <a:rPr lang="en-US" b="0" dirty="0" err="1" smtClean="0"/>
              <a:t>Cydia</a:t>
            </a:r>
            <a:r>
              <a:rPr lang="en-US" b="0" dirty="0" smtClean="0"/>
              <a:t> Store</a:t>
            </a:r>
            <a:endParaRPr lang="en-US" b="0" dirty="0"/>
          </a:p>
          <a:p>
            <a:pPr lvl="1">
              <a:buFont typeface="Arial" charset="0"/>
              <a:buChar char="■"/>
            </a:pPr>
            <a:r>
              <a:rPr lang="en-US" b="0" dirty="0" smtClean="0"/>
              <a:t>Provides the capability to distribute applications outside of the Apple App Store to </a:t>
            </a:r>
            <a:r>
              <a:rPr lang="en-US" b="0" dirty="0" err="1" smtClean="0"/>
              <a:t>jailbroken</a:t>
            </a:r>
            <a:r>
              <a:rPr lang="en-US" b="0" dirty="0" smtClean="0"/>
              <a:t> devices</a:t>
            </a:r>
          </a:p>
          <a:p>
            <a:pPr lvl="1">
              <a:buFont typeface="Arial" charset="0"/>
              <a:buChar char="■"/>
            </a:pPr>
            <a:r>
              <a:rPr lang="en-US" b="0" dirty="0" smtClean="0"/>
              <a:t>Could be leveraged to distribute SPAN</a:t>
            </a:r>
          </a:p>
          <a:p>
            <a:pPr lvl="1">
              <a:buFont typeface="Arial" charset="0"/>
              <a:buChar char="■"/>
            </a:pPr>
            <a:r>
              <a:rPr lang="en-US" b="0" dirty="0" smtClean="0"/>
              <a:t>Apps on </a:t>
            </a:r>
            <a:r>
              <a:rPr lang="en-US" b="0" dirty="0" err="1" smtClean="0"/>
              <a:t>Cydia</a:t>
            </a:r>
            <a:r>
              <a:rPr lang="en-US" b="0" dirty="0" smtClean="0"/>
              <a:t> that are configuring the Wireless Device beyond the public framework capabilities</a:t>
            </a:r>
          </a:p>
          <a:p>
            <a:pPr lvl="1">
              <a:buFont typeface="Arial" charset="0"/>
              <a:buChar char="■"/>
            </a:pPr>
            <a:r>
              <a:rPr lang="en-US" b="0" dirty="0" err="1" smtClean="0"/>
              <a:t>MyWi</a:t>
            </a:r>
            <a:r>
              <a:rPr lang="en-US" b="0" dirty="0" smtClean="0"/>
              <a:t> and </a:t>
            </a:r>
            <a:r>
              <a:rPr lang="en-US" b="0" dirty="0" err="1" smtClean="0"/>
              <a:t>WiFiFoFum</a:t>
            </a:r>
            <a:r>
              <a:rPr lang="en-US" b="0" dirty="0"/>
              <a:t> </a:t>
            </a:r>
            <a:r>
              <a:rPr lang="en-US" b="0" dirty="0" smtClean="0"/>
              <a:t>access capabilities beyond the public framework</a:t>
            </a:r>
            <a:endParaRPr lang="en-US" b="0" dirty="0"/>
          </a:p>
          <a:p>
            <a:pPr>
              <a:buFont typeface="Arial" charset="0"/>
              <a:buChar char="■"/>
            </a:pPr>
            <a:endParaRPr lang="en-US" b="0" dirty="0" smtClean="0"/>
          </a:p>
          <a:p>
            <a:pPr>
              <a:buFont typeface="Arial" charset="0"/>
              <a:buChar char="■"/>
            </a:pPr>
            <a:r>
              <a:rPr lang="en-US" b="0" dirty="0" smtClean="0"/>
              <a:t>Modify firmware to enable ad-hoc mode?</a:t>
            </a:r>
            <a:endParaRPr lang="en-US" b="0" dirty="0"/>
          </a:p>
        </p:txBody>
      </p:sp>
    </p:spTree>
    <p:extLst>
      <p:ext uri="{BB962C8B-B14F-4D97-AF65-F5344CB8AC3E}">
        <p14:creationId xmlns:p14="http://schemas.microsoft.com/office/powerpoint/2010/main" val="2728599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Freifunk</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48</a:t>
            </a:fld>
            <a:endParaRPr lang="en-US" dirty="0"/>
          </a:p>
        </p:txBody>
      </p:sp>
      <p:sp>
        <p:nvSpPr>
          <p:cNvPr id="5" name="Content Placeholder 2"/>
          <p:cNvSpPr txBox="1">
            <a:spLocks/>
          </p:cNvSpPr>
          <p:nvPr/>
        </p:nvSpPr>
        <p:spPr bwMode="auto">
          <a:xfrm>
            <a:off x="444758" y="1117172"/>
            <a:ext cx="8524070"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German for "Free radio” </a:t>
            </a:r>
          </a:p>
          <a:p>
            <a:pPr>
              <a:buFont typeface="Arial" charset="0"/>
              <a:buChar char="■"/>
            </a:pPr>
            <a:endParaRPr lang="en-US" b="0" dirty="0"/>
          </a:p>
          <a:p>
            <a:pPr>
              <a:buFont typeface="Arial" charset="0"/>
              <a:buChar char="■"/>
            </a:pPr>
            <a:r>
              <a:rPr lang="en-US" b="0" dirty="0"/>
              <a:t>Non-commercial open grassroots initiative to support free open radio networks in Germany </a:t>
            </a:r>
          </a:p>
          <a:p>
            <a:pPr>
              <a:buFont typeface="Arial" charset="0"/>
              <a:buChar char="■"/>
            </a:pPr>
            <a:endParaRPr lang="en-US" b="0" dirty="0"/>
          </a:p>
          <a:p>
            <a:pPr>
              <a:buFont typeface="Arial" charset="0"/>
              <a:buChar char="■"/>
            </a:pPr>
            <a:r>
              <a:rPr lang="en-US" b="0" dirty="0"/>
              <a:t>Offers specialized </a:t>
            </a:r>
            <a:r>
              <a:rPr lang="en-US" b="0" dirty="0" err="1" smtClean="0"/>
              <a:t>OpenWrt</a:t>
            </a:r>
            <a:r>
              <a:rPr lang="en-US" b="0" dirty="0" smtClean="0"/>
              <a:t> firmware</a:t>
            </a:r>
            <a:endParaRPr lang="en-US" b="0" dirty="0"/>
          </a:p>
          <a:p>
            <a:pPr>
              <a:buFont typeface="Arial" charset="0"/>
              <a:buChar char="■"/>
            </a:pPr>
            <a:endParaRPr lang="en-US" b="0" dirty="0"/>
          </a:p>
          <a:p>
            <a:pPr>
              <a:buFont typeface="Arial" charset="0"/>
              <a:buChar char="■"/>
            </a:pPr>
            <a:r>
              <a:rPr lang="en-US" b="0" dirty="0"/>
              <a:t>Routing based on OLSR or BATMAN</a:t>
            </a:r>
          </a:p>
          <a:p>
            <a:pPr>
              <a:buFont typeface="Arial" charset="0"/>
              <a:buChar char="■"/>
            </a:pPr>
            <a:endParaRPr lang="en-US" b="0" dirty="0"/>
          </a:p>
          <a:p>
            <a:pPr>
              <a:buFont typeface="Arial" charset="0"/>
              <a:buChar char="■"/>
            </a:pPr>
            <a:r>
              <a:rPr lang="en-US" b="0" dirty="0" err="1"/>
              <a:t>Freifunk</a:t>
            </a:r>
            <a:r>
              <a:rPr lang="en-US" b="0" dirty="0"/>
              <a:t> Berlin has 500+ </a:t>
            </a:r>
            <a:r>
              <a:rPr lang="en-US" b="0" dirty="0" smtClean="0"/>
              <a:t>nodes</a:t>
            </a:r>
          </a:p>
          <a:p>
            <a:pPr>
              <a:buFont typeface="Arial" charset="0"/>
              <a:buChar char="■"/>
            </a:pPr>
            <a:endParaRPr lang="en-US" b="0" dirty="0"/>
          </a:p>
          <a:p>
            <a:pPr>
              <a:buFont typeface="Arial" charset="0"/>
              <a:buChar char="■"/>
            </a:pPr>
            <a:r>
              <a:rPr lang="en-US" b="0" dirty="0">
                <a:latin typeface="Arial"/>
                <a:cs typeface="Arial"/>
                <a:hlinkClick r:id="rId3"/>
              </a:rPr>
              <a:t>http://berlin.freifunk.net</a:t>
            </a:r>
            <a:r>
              <a:rPr lang="en-US" b="0" dirty="0" smtClean="0">
                <a:latin typeface="Arial"/>
                <a:cs typeface="Arial"/>
                <a:hlinkClick r:id="rId3"/>
              </a:rPr>
              <a:t>/</a:t>
            </a:r>
            <a:endParaRPr lang="en-US" b="0" dirty="0">
              <a:latin typeface="Arial"/>
              <a:cs typeface="Arial"/>
            </a:endParaRPr>
          </a:p>
          <a:p>
            <a:pPr>
              <a:buFont typeface="Arial" charset="0"/>
              <a:buChar char="■"/>
            </a:pPr>
            <a:r>
              <a:rPr lang="en-US" b="0" dirty="0">
                <a:latin typeface="Arial"/>
                <a:cs typeface="Arial"/>
                <a:hlinkClick r:id="rId4"/>
              </a:rPr>
              <a:t>http://wiki.freifunk.net</a:t>
            </a:r>
            <a:r>
              <a:rPr lang="en-US" b="0" dirty="0" smtClean="0">
                <a:latin typeface="Arial"/>
                <a:cs typeface="Arial"/>
                <a:hlinkClick r:id="rId4"/>
              </a:rPr>
              <a:t>/</a:t>
            </a:r>
            <a:endParaRPr lang="en-US" b="0" dirty="0"/>
          </a:p>
          <a:p>
            <a:pPr marL="0" indent="0">
              <a:buNone/>
            </a:pPr>
            <a:endParaRPr lang="en-US" dirty="0" smtClean="0">
              <a:latin typeface="Arial" charset="0"/>
              <a:cs typeface="Arial" charset="0"/>
            </a:endParaRPr>
          </a:p>
        </p:txBody>
      </p:sp>
      <p:pic>
        <p:nvPicPr>
          <p:cNvPr id="6" name="Picture 5"/>
          <p:cNvPicPr>
            <a:picLocks noChangeAspect="1"/>
          </p:cNvPicPr>
          <p:nvPr/>
        </p:nvPicPr>
        <p:blipFill>
          <a:blip r:embed="rId5"/>
          <a:stretch>
            <a:fillRect/>
          </a:stretch>
        </p:blipFill>
        <p:spPr>
          <a:xfrm>
            <a:off x="6778763" y="4242714"/>
            <a:ext cx="1844537" cy="1777463"/>
          </a:xfrm>
          <a:prstGeom prst="rect">
            <a:avLst/>
          </a:prstGeom>
        </p:spPr>
      </p:pic>
    </p:spTree>
    <p:extLst>
      <p:ext uri="{BB962C8B-B14F-4D97-AF65-F5344CB8AC3E}">
        <p14:creationId xmlns:p14="http://schemas.microsoft.com/office/powerpoint/2010/main" val="3466548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Serval</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49</a:t>
            </a:fld>
            <a:endParaRPr lang="en-US" dirty="0"/>
          </a:p>
        </p:txBody>
      </p:sp>
      <p:sp>
        <p:nvSpPr>
          <p:cNvPr id="5" name="Content Placeholder 2"/>
          <p:cNvSpPr txBox="1">
            <a:spLocks/>
          </p:cNvSpPr>
          <p:nvPr/>
        </p:nvSpPr>
        <p:spPr bwMode="auto">
          <a:xfrm>
            <a:off x="444758" y="1117172"/>
            <a:ext cx="8339409"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Also known as </a:t>
            </a:r>
            <a:r>
              <a:rPr lang="en-US" b="0" dirty="0" err="1" smtClean="0"/>
              <a:t>batphone</a:t>
            </a:r>
            <a:endParaRPr lang="en-US" b="0" dirty="0" smtClean="0"/>
          </a:p>
          <a:p>
            <a:pPr>
              <a:buFont typeface="Arial" charset="0"/>
              <a:buChar char="■"/>
            </a:pPr>
            <a:r>
              <a:rPr lang="en-US" b="0" dirty="0" smtClean="0"/>
              <a:t>Android </a:t>
            </a:r>
            <a:r>
              <a:rPr lang="en-US" b="0" dirty="0"/>
              <a:t>ad-hoc network framework </a:t>
            </a:r>
          </a:p>
          <a:p>
            <a:pPr marL="0" indent="0">
              <a:buNone/>
            </a:pPr>
            <a:endParaRPr lang="en-US" b="0" dirty="0"/>
          </a:p>
          <a:p>
            <a:pPr>
              <a:buFont typeface="Arial" charset="0"/>
              <a:buChar char="■"/>
            </a:pPr>
            <a:r>
              <a:rPr lang="en-US" b="0" dirty="0"/>
              <a:t>Implemented </a:t>
            </a:r>
            <a:r>
              <a:rPr lang="en-US" b="0" dirty="0" smtClean="0"/>
              <a:t>features</a:t>
            </a:r>
            <a:endParaRPr lang="en-US" b="0" dirty="0"/>
          </a:p>
          <a:p>
            <a:pPr lvl="1">
              <a:buFont typeface="Arial" charset="0"/>
              <a:buChar char="■"/>
            </a:pPr>
            <a:r>
              <a:rPr lang="en-US" b="0" dirty="0" smtClean="0"/>
              <a:t>P2P VOIP calls over mesh</a:t>
            </a:r>
          </a:p>
          <a:p>
            <a:pPr lvl="1">
              <a:buFont typeface="Arial" charset="0"/>
              <a:buChar char="■"/>
            </a:pPr>
            <a:r>
              <a:rPr lang="en-US" b="0" dirty="0" err="1" smtClean="0"/>
              <a:t>MeshMS</a:t>
            </a:r>
            <a:r>
              <a:rPr lang="en-US" b="0" dirty="0"/>
              <a:t>, free mesh-based </a:t>
            </a:r>
            <a:r>
              <a:rPr lang="en-US" b="0" dirty="0" smtClean="0"/>
              <a:t>SMS</a:t>
            </a:r>
          </a:p>
          <a:p>
            <a:pPr lvl="1">
              <a:buFont typeface="Arial" charset="0"/>
              <a:buChar char="■"/>
            </a:pPr>
            <a:endParaRPr lang="en-US" b="0" dirty="0"/>
          </a:p>
          <a:p>
            <a:pPr>
              <a:buFont typeface="Arial" charset="0"/>
              <a:buChar char="■"/>
            </a:pPr>
            <a:r>
              <a:rPr lang="en-US" b="0" dirty="0" smtClean="0"/>
              <a:t>Features </a:t>
            </a:r>
            <a:r>
              <a:rPr lang="en-US" b="0" dirty="0"/>
              <a:t>under </a:t>
            </a:r>
            <a:r>
              <a:rPr lang="en-US" b="0" dirty="0" smtClean="0"/>
              <a:t>development</a:t>
            </a:r>
          </a:p>
          <a:p>
            <a:pPr lvl="1">
              <a:buFont typeface="Arial" charset="0"/>
              <a:buChar char="■"/>
            </a:pPr>
            <a:r>
              <a:rPr lang="en-US" b="0" dirty="0" err="1" smtClean="0"/>
              <a:t>Serval</a:t>
            </a:r>
            <a:r>
              <a:rPr lang="en-US" b="0" dirty="0" smtClean="0"/>
              <a:t> </a:t>
            </a:r>
            <a:r>
              <a:rPr lang="en-US" b="0" dirty="0"/>
              <a:t>Rhizome, distributed mesh-based data distribution </a:t>
            </a:r>
            <a:r>
              <a:rPr lang="en-US" b="0" dirty="0" smtClean="0"/>
              <a:t>platform</a:t>
            </a:r>
          </a:p>
          <a:p>
            <a:pPr lvl="1">
              <a:buFont typeface="Arial" charset="0"/>
              <a:buChar char="■"/>
            </a:pPr>
            <a:r>
              <a:rPr lang="en-US" b="0" dirty="0" err="1" smtClean="0"/>
              <a:t>Serval</a:t>
            </a:r>
            <a:r>
              <a:rPr lang="en-US" b="0" dirty="0" smtClean="0"/>
              <a:t> </a:t>
            </a:r>
            <a:r>
              <a:rPr lang="en-US" b="0" dirty="0"/>
              <a:t>Maps, mesh-based mapping </a:t>
            </a:r>
            <a:r>
              <a:rPr lang="en-US" b="0" dirty="0" smtClean="0"/>
              <a:t>application</a:t>
            </a:r>
          </a:p>
          <a:p>
            <a:pPr lvl="1">
              <a:buFont typeface="Arial" charset="0"/>
              <a:buChar char="■"/>
            </a:pPr>
            <a:r>
              <a:rPr lang="en-US" b="0" dirty="0" err="1" smtClean="0"/>
              <a:t>Serval</a:t>
            </a:r>
            <a:r>
              <a:rPr lang="en-US" b="0" dirty="0" smtClean="0"/>
              <a:t> </a:t>
            </a:r>
            <a:r>
              <a:rPr lang="en-US" b="0" dirty="0"/>
              <a:t>Morse, distributed micro-blogging </a:t>
            </a:r>
            <a:r>
              <a:rPr lang="en-US" b="0" dirty="0" smtClean="0"/>
              <a:t>service</a:t>
            </a:r>
          </a:p>
          <a:p>
            <a:pPr lvl="1">
              <a:buFont typeface="Arial" charset="0"/>
              <a:buChar char="■"/>
            </a:pPr>
            <a:endParaRPr lang="en-US" b="0" dirty="0"/>
          </a:p>
          <a:p>
            <a:pPr>
              <a:buFont typeface="Arial" charset="0"/>
              <a:buChar char="■"/>
            </a:pPr>
            <a:r>
              <a:rPr lang="en-US" b="0" dirty="0" smtClean="0"/>
              <a:t>Custom Mesh Data Protocol (MDP)</a:t>
            </a:r>
          </a:p>
          <a:p>
            <a:pPr>
              <a:buFont typeface="Arial" charset="0"/>
              <a:buChar char="■"/>
            </a:pPr>
            <a:endParaRPr lang="en-US" b="0" dirty="0" smtClean="0"/>
          </a:p>
          <a:p>
            <a:pPr>
              <a:buFont typeface="Arial" charset="0"/>
              <a:buChar char="■"/>
            </a:pPr>
            <a:r>
              <a:rPr lang="en-US" b="0" dirty="0" smtClean="0">
                <a:hlinkClick r:id="rId3"/>
              </a:rPr>
              <a:t>http</a:t>
            </a:r>
            <a:r>
              <a:rPr lang="en-US" b="0" dirty="0">
                <a:hlinkClick r:id="rId3"/>
              </a:rPr>
              <a:t>://www.servalproject.org</a:t>
            </a:r>
            <a:r>
              <a:rPr lang="en-US" b="0" dirty="0" smtClean="0">
                <a:hlinkClick r:id="rId3"/>
              </a:rPr>
              <a:t>/</a:t>
            </a:r>
            <a:endParaRPr lang="en-US" b="0" dirty="0" smtClean="0"/>
          </a:p>
        </p:txBody>
      </p:sp>
      <p:pic>
        <p:nvPicPr>
          <p:cNvPr id="7" name="Picture 6"/>
          <p:cNvPicPr>
            <a:picLocks noChangeAspect="1"/>
          </p:cNvPicPr>
          <p:nvPr/>
        </p:nvPicPr>
        <p:blipFill rotWithShape="1">
          <a:blip r:embed="rId4"/>
          <a:srcRect l="5324" r="33102"/>
          <a:stretch/>
        </p:blipFill>
        <p:spPr>
          <a:xfrm>
            <a:off x="4808083" y="2106085"/>
            <a:ext cx="3849083" cy="1180063"/>
          </a:xfrm>
          <a:prstGeom prst="rect">
            <a:avLst/>
          </a:prstGeom>
        </p:spPr>
      </p:pic>
    </p:spTree>
    <p:extLst>
      <p:ext uri="{BB962C8B-B14F-4D97-AF65-F5344CB8AC3E}">
        <p14:creationId xmlns:p14="http://schemas.microsoft.com/office/powerpoint/2010/main" val="106389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5</a:t>
            </a:fld>
            <a:endParaRPr lang="en-US" dirty="0"/>
          </a:p>
        </p:txBody>
      </p:sp>
      <p:pic>
        <p:nvPicPr>
          <p:cNvPr id="6" name="Picture 5"/>
          <p:cNvPicPr>
            <a:picLocks noChangeAspect="1"/>
          </p:cNvPicPr>
          <p:nvPr/>
        </p:nvPicPr>
        <p:blipFill>
          <a:blip r:embed="rId3"/>
          <a:stretch>
            <a:fillRect/>
          </a:stretch>
        </p:blipFill>
        <p:spPr>
          <a:xfrm>
            <a:off x="656167" y="1015999"/>
            <a:ext cx="3757083" cy="2424658"/>
          </a:xfrm>
          <a:prstGeom prst="rect">
            <a:avLst/>
          </a:prstGeom>
        </p:spPr>
      </p:pic>
      <p:pic>
        <p:nvPicPr>
          <p:cNvPr id="8" name="Picture 7"/>
          <p:cNvPicPr>
            <a:picLocks noChangeAspect="1"/>
          </p:cNvPicPr>
          <p:nvPr/>
        </p:nvPicPr>
        <p:blipFill>
          <a:blip r:embed="rId4"/>
          <a:stretch>
            <a:fillRect/>
          </a:stretch>
        </p:blipFill>
        <p:spPr>
          <a:xfrm>
            <a:off x="4757233" y="1010217"/>
            <a:ext cx="3751767" cy="2429365"/>
          </a:xfrm>
          <a:prstGeom prst="rect">
            <a:avLst/>
          </a:prstGeom>
        </p:spPr>
      </p:pic>
      <p:pic>
        <p:nvPicPr>
          <p:cNvPr id="7" name="Picture 6"/>
          <p:cNvPicPr>
            <a:picLocks noChangeAspect="1"/>
          </p:cNvPicPr>
          <p:nvPr/>
        </p:nvPicPr>
        <p:blipFill>
          <a:blip r:embed="rId5"/>
          <a:stretch>
            <a:fillRect/>
          </a:stretch>
        </p:blipFill>
        <p:spPr>
          <a:xfrm>
            <a:off x="656163" y="3619498"/>
            <a:ext cx="3778253" cy="2518835"/>
          </a:xfrm>
          <a:prstGeom prst="rect">
            <a:avLst/>
          </a:prstGeom>
        </p:spPr>
      </p:pic>
      <p:pic>
        <p:nvPicPr>
          <p:cNvPr id="10" name="Picture 9"/>
          <p:cNvPicPr>
            <a:picLocks noChangeAspect="1"/>
          </p:cNvPicPr>
          <p:nvPr/>
        </p:nvPicPr>
        <p:blipFill>
          <a:blip r:embed="rId6"/>
          <a:stretch>
            <a:fillRect/>
          </a:stretch>
        </p:blipFill>
        <p:spPr>
          <a:xfrm>
            <a:off x="4762499" y="3619500"/>
            <a:ext cx="3746501" cy="2508249"/>
          </a:xfrm>
          <a:prstGeom prst="rect">
            <a:avLst/>
          </a:prstGeom>
        </p:spPr>
      </p:pic>
    </p:spTree>
    <p:extLst>
      <p:ext uri="{BB962C8B-B14F-4D97-AF65-F5344CB8AC3E}">
        <p14:creationId xmlns:p14="http://schemas.microsoft.com/office/powerpoint/2010/main" val="42060838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6</a:t>
            </a:fld>
            <a:endParaRPr lang="en-US" dirty="0"/>
          </a:p>
        </p:txBody>
      </p:sp>
      <p:sp>
        <p:nvSpPr>
          <p:cNvPr id="5" name="Content Placeholder 2"/>
          <p:cNvSpPr txBox="1">
            <a:spLocks/>
          </p:cNvSpPr>
          <p:nvPr/>
        </p:nvSpPr>
        <p:spPr bwMode="auto">
          <a:xfrm>
            <a:off x="444758" y="1117172"/>
            <a:ext cx="833348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a:t>Hurricane Katrina, August 2005</a:t>
            </a:r>
          </a:p>
          <a:p>
            <a:pPr lvl="1">
              <a:buFont typeface="Arial" charset="0"/>
              <a:buChar char="■"/>
            </a:pPr>
            <a:r>
              <a:rPr lang="en-US" b="0" dirty="0" smtClean="0"/>
              <a:t>Over 3,000,000 phone lines went down, 2000 cell towers knocked out</a:t>
            </a:r>
          </a:p>
          <a:p>
            <a:pPr lvl="1">
              <a:buFont typeface="Arial" charset="0"/>
              <a:buChar char="■"/>
            </a:pPr>
            <a:r>
              <a:rPr lang="en-US" b="0" dirty="0" smtClean="0"/>
              <a:t>Land Mobile Radio (LMR) communications degraded</a:t>
            </a:r>
          </a:p>
          <a:p>
            <a:pPr lvl="1">
              <a:buFont typeface="Arial" charset="0"/>
              <a:buChar char="■"/>
            </a:pPr>
            <a:r>
              <a:rPr lang="en-US" b="0" dirty="0" smtClean="0"/>
              <a:t>Ham radio operators assisted 911 dispatchers</a:t>
            </a:r>
          </a:p>
          <a:p>
            <a:pPr lvl="1">
              <a:buFont typeface="Arial" charset="0"/>
              <a:buChar char="■"/>
            </a:pPr>
            <a:r>
              <a:rPr lang="en-US" b="0" dirty="0" smtClean="0"/>
              <a:t>Field reporters exchanged information between victims and authorities</a:t>
            </a:r>
            <a:endParaRPr lang="en-US" b="0" dirty="0"/>
          </a:p>
          <a:p>
            <a:pPr marL="0" indent="0">
              <a:buNone/>
            </a:pPr>
            <a:endParaRPr lang="en-US" b="0" dirty="0" smtClean="0"/>
          </a:p>
          <a:p>
            <a:r>
              <a:rPr lang="en-US" b="0" dirty="0"/>
              <a:t>Haiti earthquake, January </a:t>
            </a:r>
            <a:r>
              <a:rPr lang="en-US" b="0" dirty="0" smtClean="0"/>
              <a:t>2010</a:t>
            </a:r>
          </a:p>
          <a:p>
            <a:pPr lvl="1">
              <a:buFont typeface="Arial" charset="0"/>
              <a:buChar char="■"/>
            </a:pPr>
            <a:r>
              <a:rPr lang="en-US" b="0" dirty="0" smtClean="0"/>
              <a:t>Public telephone service and</a:t>
            </a:r>
            <a:r>
              <a:rPr lang="en-US" b="0" dirty="0"/>
              <a:t> </a:t>
            </a:r>
            <a:r>
              <a:rPr lang="en-US" b="0" dirty="0" err="1" smtClean="0"/>
              <a:t>Digicel</a:t>
            </a:r>
            <a:r>
              <a:rPr lang="en-US" b="0" dirty="0" smtClean="0"/>
              <a:t> and </a:t>
            </a:r>
            <a:r>
              <a:rPr lang="en-US" b="0" dirty="0" err="1" smtClean="0"/>
              <a:t>Comcel</a:t>
            </a:r>
            <a:r>
              <a:rPr lang="en-US" b="0" dirty="0"/>
              <a:t> </a:t>
            </a:r>
            <a:r>
              <a:rPr lang="en-US" b="0" dirty="0" smtClean="0"/>
              <a:t>cell networks went down</a:t>
            </a:r>
          </a:p>
          <a:p>
            <a:pPr lvl="1">
              <a:buFont typeface="Arial" charset="0"/>
              <a:buChar char="■"/>
            </a:pPr>
            <a:r>
              <a:rPr lang="en-US" b="0" dirty="0" err="1" smtClean="0"/>
              <a:t>Haitel</a:t>
            </a:r>
            <a:r>
              <a:rPr lang="en-US" b="0" dirty="0" smtClean="0"/>
              <a:t> cell network quickly overloaded, partially by Red Cross volunteers</a:t>
            </a:r>
          </a:p>
          <a:p>
            <a:pPr lvl="1">
              <a:buFont typeface="Arial" charset="0"/>
              <a:buChar char="■"/>
            </a:pPr>
            <a:r>
              <a:rPr lang="en-US" b="0" dirty="0" smtClean="0"/>
              <a:t>Fiber</a:t>
            </a:r>
            <a:r>
              <a:rPr lang="en-US" b="0" dirty="0"/>
              <a:t>-optic networks disrupted</a:t>
            </a:r>
          </a:p>
          <a:p>
            <a:pPr marL="0" indent="0">
              <a:buNone/>
            </a:pPr>
            <a:endParaRPr lang="en-US" b="0" dirty="0"/>
          </a:p>
          <a:p>
            <a:pPr>
              <a:buFont typeface="Arial" charset="0"/>
              <a:buChar char="■"/>
            </a:pPr>
            <a:r>
              <a:rPr lang="en-US" b="0" dirty="0" smtClean="0"/>
              <a:t>Tohoku </a:t>
            </a:r>
            <a:r>
              <a:rPr lang="en-US" b="0" dirty="0"/>
              <a:t>earthquake, March 2011 </a:t>
            </a:r>
            <a:endParaRPr lang="en-US" b="0" dirty="0" smtClean="0"/>
          </a:p>
          <a:p>
            <a:pPr lvl="1">
              <a:buFont typeface="Arial" charset="0"/>
              <a:buChar char="■"/>
            </a:pPr>
            <a:r>
              <a:rPr lang="en-US" b="0" dirty="0"/>
              <a:t>T</a:t>
            </a:r>
            <a:r>
              <a:rPr lang="en-US" b="0" dirty="0" smtClean="0"/>
              <a:t>sunami lead to Fukushima Daiichi Nuclear Power Plant meltdowns</a:t>
            </a:r>
          </a:p>
          <a:p>
            <a:pPr lvl="1">
              <a:buFont typeface="Arial" charset="0"/>
              <a:buChar char="■"/>
            </a:pPr>
            <a:r>
              <a:rPr lang="en-US" b="0" dirty="0" smtClean="0"/>
              <a:t>Carriers forced to limit mobile phone traffic by 90-95%</a:t>
            </a:r>
          </a:p>
          <a:p>
            <a:pPr marL="341312" lvl="1" indent="0">
              <a:buNone/>
            </a:pPr>
            <a:endParaRPr lang="en-US" b="0" dirty="0"/>
          </a:p>
          <a:p>
            <a:pPr>
              <a:buFont typeface="Arial" charset="0"/>
              <a:buChar char="■"/>
            </a:pPr>
            <a:r>
              <a:rPr lang="en-US" b="0" dirty="0" smtClean="0"/>
              <a:t>Hurricane Sandy, October 2012</a:t>
            </a:r>
          </a:p>
          <a:p>
            <a:pPr marL="0" indent="0">
              <a:buNone/>
            </a:pPr>
            <a:endParaRPr lang="en-US" dirty="0" smtClean="0">
              <a:latin typeface="Arial" charset="0"/>
              <a:cs typeface="Arial" charset="0"/>
            </a:endParaRPr>
          </a:p>
        </p:txBody>
      </p:sp>
    </p:spTree>
    <p:extLst>
      <p:ext uri="{BB962C8B-B14F-4D97-AF65-F5344CB8AC3E}">
        <p14:creationId xmlns:p14="http://schemas.microsoft.com/office/powerpoint/2010/main" val="19095256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7</a:t>
            </a:fld>
            <a:endParaRPr lang="en-US" dirty="0"/>
          </a:p>
        </p:txBody>
      </p:sp>
      <p:sp>
        <p:nvSpPr>
          <p:cNvPr id="5" name="Content Placeholder 2"/>
          <p:cNvSpPr txBox="1">
            <a:spLocks/>
          </p:cNvSpPr>
          <p:nvPr/>
        </p:nvSpPr>
        <p:spPr bwMode="auto">
          <a:xfrm>
            <a:off x="444758" y="1117172"/>
            <a:ext cx="838428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Cell towers collapse, lose power, or quickly become overloaded</a:t>
            </a:r>
          </a:p>
          <a:p>
            <a:pPr>
              <a:buFont typeface="Arial" charset="0"/>
              <a:buChar char="■"/>
            </a:pPr>
            <a:r>
              <a:rPr lang="en-US" b="0" dirty="0" smtClean="0"/>
              <a:t>Landlines become disconnected from PSTN exchange offices</a:t>
            </a:r>
          </a:p>
          <a:p>
            <a:pPr lvl="1">
              <a:buFont typeface="Arial" charset="0"/>
              <a:buChar char="■"/>
            </a:pPr>
            <a:r>
              <a:rPr lang="en-US" b="0" dirty="0" smtClean="0"/>
              <a:t>Public telephone network and Internet service loss</a:t>
            </a:r>
          </a:p>
          <a:p>
            <a:pPr marL="0" indent="0">
              <a:buNone/>
            </a:pPr>
            <a:endParaRPr lang="en-US" b="0" dirty="0" smtClean="0"/>
          </a:p>
          <a:p>
            <a:pPr>
              <a:buFont typeface="Arial" charset="0"/>
              <a:buChar char="■"/>
            </a:pPr>
            <a:r>
              <a:rPr lang="en-US" b="0" dirty="0"/>
              <a:t>Cell towers, PSTN offices, </a:t>
            </a:r>
            <a:r>
              <a:rPr lang="en-US" b="0" dirty="0" smtClean="0"/>
              <a:t>wireless APs</a:t>
            </a:r>
            <a:r>
              <a:rPr lang="en-US" b="0" dirty="0"/>
              <a:t>, </a:t>
            </a:r>
            <a:r>
              <a:rPr lang="en-US" b="0" dirty="0" smtClean="0"/>
              <a:t>etc. are single points of failure in a centrally managed communications infrastructure</a:t>
            </a:r>
          </a:p>
          <a:p>
            <a:pPr marL="341312" lvl="1" indent="0">
              <a:buNone/>
            </a:pPr>
            <a:endParaRPr lang="en-US" b="0" dirty="0" smtClean="0"/>
          </a:p>
          <a:p>
            <a:pPr>
              <a:buFont typeface="Arial" charset="0"/>
              <a:buChar char="■"/>
            </a:pPr>
            <a:r>
              <a:rPr lang="en-US" b="0" dirty="0" smtClean="0"/>
              <a:t>These single points of failure all provide a convenient mechanism to sniff / filter user traffic and perform MITM attacks</a:t>
            </a:r>
            <a:endParaRPr lang="en-US" dirty="0">
              <a:latin typeface="Arial" charset="0"/>
              <a:cs typeface="Arial" charset="0"/>
            </a:endParaRPr>
          </a:p>
          <a:p>
            <a:pPr>
              <a:buFont typeface="Arial" charset="0"/>
              <a:buChar char="■"/>
            </a:pPr>
            <a:endParaRPr lang="en-US" b="0" dirty="0" smtClean="0">
              <a:latin typeface="Arial" charset="0"/>
              <a:cs typeface="Arial" charset="0"/>
            </a:endParaRPr>
          </a:p>
          <a:p>
            <a:pPr>
              <a:buFont typeface="Arial" charset="0"/>
              <a:buChar char="■"/>
            </a:pPr>
            <a:r>
              <a:rPr lang="en-US" b="0" dirty="0" smtClean="0">
                <a:latin typeface="Arial" charset="0"/>
                <a:cs typeface="Arial" charset="0"/>
              </a:rPr>
              <a:t>Egyptian Arab Spring Protests, January 2011</a:t>
            </a:r>
          </a:p>
          <a:p>
            <a:pPr lvl="1">
              <a:buFont typeface="Arial" charset="0"/>
              <a:buChar char="■"/>
            </a:pPr>
            <a:r>
              <a:rPr lang="en-US" b="0" dirty="0" smtClean="0">
                <a:latin typeface="Arial" charset="0"/>
                <a:cs typeface="Arial" charset="0"/>
              </a:rPr>
              <a:t>Egyptian president Hosni Mubarak suddenly cuts off Internet and cell phone service</a:t>
            </a:r>
            <a:endParaRPr lang="en-US" b="0" dirty="0"/>
          </a:p>
        </p:txBody>
      </p:sp>
    </p:spTree>
    <p:extLst>
      <p:ext uri="{BB962C8B-B14F-4D97-AF65-F5344CB8AC3E}">
        <p14:creationId xmlns:p14="http://schemas.microsoft.com/office/powerpoint/2010/main" val="332797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8</a:t>
            </a:fld>
            <a:endParaRPr lang="en-US" dirty="0"/>
          </a:p>
        </p:txBody>
      </p:sp>
      <p:sp>
        <p:nvSpPr>
          <p:cNvPr id="5" name="Content Placeholder 2"/>
          <p:cNvSpPr txBox="1">
            <a:spLocks/>
          </p:cNvSpPr>
          <p:nvPr/>
        </p:nvSpPr>
        <p:spPr bwMode="auto">
          <a:xfrm>
            <a:off x="444758" y="1117172"/>
            <a:ext cx="8384282" cy="4762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7013" indent="-227013" algn="l" rtl="0" eaLnBrk="1" fontAlgn="base" hangingPunct="1">
              <a:lnSpc>
                <a:spcPts val="2000"/>
              </a:lnSpc>
              <a:spcBef>
                <a:spcPts val="600"/>
              </a:spcBef>
              <a:spcAft>
                <a:spcPts val="200"/>
              </a:spcAft>
              <a:buClr>
                <a:srgbClr val="FDAA03"/>
              </a:buClr>
              <a:buSzPct val="100000"/>
              <a:buFont typeface="Arial" pitchFamily="34" charset="0"/>
              <a:buChar char="■"/>
              <a:defRPr sz="2000" b="1">
                <a:solidFill>
                  <a:schemeClr val="tx1"/>
                </a:solidFill>
                <a:latin typeface="Arial" pitchFamily="34" charset="0"/>
                <a:ea typeface="+mn-ea"/>
                <a:cs typeface="Arial" pitchFamily="34" charset="0"/>
              </a:defRPr>
            </a:lvl1pPr>
            <a:lvl2pPr marL="568325" indent="-227013" algn="l" rtl="0" eaLnBrk="1" fontAlgn="base" hangingPunct="1">
              <a:lnSpc>
                <a:spcPts val="1800"/>
              </a:lnSpc>
              <a:spcBef>
                <a:spcPts val="400"/>
              </a:spcBef>
              <a:spcAft>
                <a:spcPts val="200"/>
              </a:spcAft>
              <a:buClr>
                <a:srgbClr val="FDAA03"/>
              </a:buClr>
              <a:buFont typeface="Arial" charset="0"/>
              <a:buChar char="–"/>
              <a:defRPr>
                <a:solidFill>
                  <a:schemeClr val="tx1"/>
                </a:solidFill>
                <a:latin typeface="Arial" pitchFamily="34" charset="0"/>
                <a:cs typeface="Arial" pitchFamily="34" charset="0"/>
              </a:defRPr>
            </a:lvl2pPr>
            <a:lvl3pPr marL="852488" indent="-168275" algn="l" defTabSz="857250" rtl="0" eaLnBrk="1" fontAlgn="base" hangingPunct="1">
              <a:lnSpc>
                <a:spcPts val="1700"/>
              </a:lnSpc>
              <a:spcBef>
                <a:spcPts val="400"/>
              </a:spcBef>
              <a:spcAft>
                <a:spcPts val="200"/>
              </a:spcAft>
              <a:buClr>
                <a:srgbClr val="FDAA03"/>
              </a:buClr>
              <a:buSzPct val="100000"/>
              <a:buFont typeface="Arial" charset="0"/>
              <a:buChar char="■"/>
              <a:defRPr sz="1600">
                <a:solidFill>
                  <a:srgbClr val="000000"/>
                </a:solidFill>
                <a:latin typeface="Arial" pitchFamily="34" charset="0"/>
                <a:cs typeface="Arial" pitchFamily="34" charset="0"/>
              </a:defRPr>
            </a:lvl3pPr>
            <a:lvl4pPr marL="1085850" indent="-171450" algn="l" rtl="0" eaLnBrk="1" fontAlgn="base" hangingPunct="1">
              <a:lnSpc>
                <a:spcPts val="1600"/>
              </a:lnSpc>
              <a:spcBef>
                <a:spcPts val="300"/>
              </a:spcBef>
              <a:spcAft>
                <a:spcPts val="200"/>
              </a:spcAft>
              <a:buClr>
                <a:srgbClr val="FDAA03"/>
              </a:buClr>
              <a:buFont typeface="Arial" charset="0"/>
              <a:buChar char="­"/>
              <a:defRPr sz="1400">
                <a:solidFill>
                  <a:schemeClr val="tx1"/>
                </a:solidFill>
                <a:latin typeface="Arial" pitchFamily="34" charset="0"/>
                <a:cs typeface="Arial" pitchFamily="34" charset="0"/>
              </a:defRPr>
            </a:lvl4pPr>
            <a:lvl5pPr marL="1371600" indent="-114300" algn="l" rtl="0" eaLnBrk="1" fontAlgn="base" hangingPunct="1">
              <a:lnSpc>
                <a:spcPts val="1200"/>
              </a:lnSpc>
              <a:spcBef>
                <a:spcPct val="0"/>
              </a:spcBef>
              <a:spcAft>
                <a:spcPts val="800"/>
              </a:spcAft>
              <a:buClr>
                <a:srgbClr val="FDAA03"/>
              </a:buClr>
              <a:buSzPct val="70000"/>
              <a:buFont typeface="Arial" charset="0"/>
              <a:buChar char="■"/>
              <a:defRPr sz="1200" b="1">
                <a:solidFill>
                  <a:schemeClr val="tx1"/>
                </a:solidFill>
                <a:latin typeface="+mn-lt"/>
                <a:cs typeface="Arial" charset="0"/>
              </a:defRPr>
            </a:lvl5pPr>
            <a:lvl6pPr marL="18288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6pPr>
            <a:lvl7pPr marL="22860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7pPr>
            <a:lvl8pPr marL="27432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8pPr>
            <a:lvl9pPr marL="3200400" indent="-114300" algn="l" rtl="0" eaLnBrk="1" fontAlgn="base" hangingPunct="1">
              <a:lnSpc>
                <a:spcPts val="1200"/>
              </a:lnSpc>
              <a:spcBef>
                <a:spcPct val="0"/>
              </a:spcBef>
              <a:spcAft>
                <a:spcPts val="800"/>
              </a:spcAft>
              <a:buClr>
                <a:srgbClr val="FDAA03"/>
              </a:buClr>
              <a:buSzPct val="50000"/>
              <a:buFont typeface="Wingdings" pitchFamily="2" charset="2"/>
              <a:buChar char="n"/>
              <a:defRPr sz="1200" b="1">
                <a:solidFill>
                  <a:schemeClr val="tx1"/>
                </a:solidFill>
                <a:latin typeface="+mn-lt"/>
              </a:defRPr>
            </a:lvl9pPr>
          </a:lstStyle>
          <a:p>
            <a:pPr>
              <a:buFont typeface="Arial" charset="0"/>
              <a:buChar char="■"/>
            </a:pPr>
            <a:r>
              <a:rPr lang="en-US" b="0" dirty="0" smtClean="0"/>
              <a:t>Attacks </a:t>
            </a:r>
            <a:r>
              <a:rPr lang="en-US" b="0" dirty="0"/>
              <a:t>on cellular communication are becoming more common</a:t>
            </a:r>
          </a:p>
          <a:p>
            <a:pPr lvl="1">
              <a:buFont typeface="Arial" charset="0"/>
              <a:buChar char="■"/>
            </a:pPr>
            <a:r>
              <a:rPr lang="en-US" b="0" dirty="0"/>
              <a:t>MITM attack launched against 4G and CDMA users at DEFCON 19 </a:t>
            </a:r>
          </a:p>
          <a:p>
            <a:pPr lvl="1">
              <a:buFont typeface="Arial" charset="0"/>
              <a:buChar char="■"/>
            </a:pPr>
            <a:r>
              <a:rPr lang="en-US" b="0" dirty="0"/>
              <a:t>Commercialization of the IMSI catcher, a device used to spoof a cellular tower and intercept encrypted GSM traffic</a:t>
            </a:r>
          </a:p>
          <a:p>
            <a:pPr marL="0" indent="0">
              <a:buNone/>
            </a:pPr>
            <a:endParaRPr lang="en-US" b="0" dirty="0"/>
          </a:p>
          <a:p>
            <a:pPr>
              <a:buFont typeface="Arial" charset="0"/>
              <a:buChar char="■"/>
            </a:pPr>
            <a:r>
              <a:rPr lang="en-US" b="0" dirty="0" smtClean="0"/>
              <a:t>A smart phone without a cell tower or wireless AP is more than a brick!</a:t>
            </a:r>
          </a:p>
          <a:p>
            <a:pPr lvl="1">
              <a:buFont typeface="Arial" charset="0"/>
              <a:buChar char="■"/>
            </a:pPr>
            <a:r>
              <a:rPr lang="en-US" b="0" dirty="0" smtClean="0"/>
              <a:t>Although service providers might want you to think otherwise</a:t>
            </a:r>
            <a:endParaRPr lang="en-US" b="0" dirty="0"/>
          </a:p>
        </p:txBody>
      </p:sp>
    </p:spTree>
    <p:extLst>
      <p:ext uri="{BB962C8B-B14F-4D97-AF65-F5344CB8AC3E}">
        <p14:creationId xmlns:p14="http://schemas.microsoft.com/office/powerpoint/2010/main" val="670289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6C818E5C-7AC6-4A53-AD18-ED9E60F1B6E2}" type="slidenum">
              <a:rPr lang="en-US" smtClean="0"/>
              <a:pPr>
                <a:defRPr/>
              </a:pPr>
              <a:t>9</a:t>
            </a:fld>
            <a:endParaRPr lang="en-US" dirty="0"/>
          </a:p>
        </p:txBody>
      </p:sp>
      <p:pic>
        <p:nvPicPr>
          <p:cNvPr id="6" name="Picture 5"/>
          <p:cNvPicPr>
            <a:picLocks noChangeAspect="1"/>
          </p:cNvPicPr>
          <p:nvPr/>
        </p:nvPicPr>
        <p:blipFill>
          <a:blip r:embed="rId3"/>
          <a:stretch>
            <a:fillRect/>
          </a:stretch>
        </p:blipFill>
        <p:spPr>
          <a:xfrm>
            <a:off x="1131763" y="899160"/>
            <a:ext cx="6615237" cy="5171580"/>
          </a:xfrm>
          <a:prstGeom prst="rect">
            <a:avLst/>
          </a:prstGeom>
        </p:spPr>
      </p:pic>
    </p:spTree>
    <p:extLst>
      <p:ext uri="{BB962C8B-B14F-4D97-AF65-F5344CB8AC3E}">
        <p14:creationId xmlns:p14="http://schemas.microsoft.com/office/powerpoint/2010/main" val="3697549538"/>
      </p:ext>
    </p:extLst>
  </p:cSld>
  <p:clrMapOvr>
    <a:masterClrMapping/>
  </p:clrMapOvr>
</p:sld>
</file>

<file path=ppt/theme/theme1.xml><?xml version="1.0" encoding="utf-8"?>
<a:theme xmlns:a="http://schemas.openxmlformats.org/drawingml/2006/main" name="HS SEDI Overview for DHS PMO July 2012">
  <a:themeElements>
    <a:clrScheme name="Custom 1">
      <a:dk1>
        <a:sysClr val="windowText" lastClr="000000"/>
      </a:dk1>
      <a:lt1>
        <a:sysClr val="window" lastClr="FFFFFF"/>
      </a:lt1>
      <a:dk2>
        <a:srgbClr val="003399"/>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CC66"/>
        </a:solidFill>
        <a:ln w="6350">
          <a:solidFill>
            <a:schemeClr val="tx1"/>
          </a:solidFill>
          <a:miter lim="800000"/>
          <a:headEnd/>
          <a:tailEnd/>
        </a:ln>
      </a:spPr>
      <a:bodyPr wrap="none" anchor="ctr"/>
      <a:lstStyle>
        <a:defPPr algn="ctr" eaLnBrk="0" hangingPunct="0">
          <a:buClr>
            <a:srgbClr val="FDAA03"/>
          </a:buClr>
          <a:defRPr/>
        </a:defPPr>
      </a:lstStyle>
    </a:spDef>
    <a:lnDef>
      <a:spPr bwMode="auto">
        <a:xfrm>
          <a:off x="0" y="0"/>
          <a:ext cx="1" cy="1"/>
        </a:xfrm>
        <a:custGeom>
          <a:avLst/>
          <a:gdLst/>
          <a:ahLst/>
          <a:cxnLst/>
          <a:rect l="0" t="0" r="0" b="0"/>
          <a:pathLst/>
        </a:custGeom>
        <a:solidFill>
          <a:srgbClr val="FFCC99"/>
        </a:solidFill>
        <a:ln w="12700" cap="flat" cmpd="sng" algn="ctr">
          <a:solidFill>
            <a:srgbClr val="00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ts val="2500"/>
          </a:lnSpc>
          <a:spcBef>
            <a:spcPct val="0"/>
          </a:spcBef>
          <a:spcAft>
            <a:spcPts val="1000"/>
          </a:spcAft>
          <a:buClr>
            <a:srgbClr val="FDAA03"/>
          </a:buClr>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customXsn xmlns="http://schemas.microsoft.com/office/2006/metadata/customXsn">
  <xsnLocation/>
  <cached>True</cached>
  <openByDefault>True</openByDefault>
  <xsnScope/>
</customXsn>
</file>

<file path=customXml/item2.xml><?xml version="1.0" encoding="utf-8"?>
<p:properties xmlns:p="http://schemas.microsoft.com/office/2006/metadata/properties" xmlns:xsi="http://www.w3.org/2001/XMLSchema-instance">
  <documentManagement>
    <Category xmlns="baddc72a-6f9e-4153-93be-d1dd7942c26c">
      <Value>General</Value>
      <Value>HLSC Briefing</Value>
    </Category>
    <HLSC_x0020_Portfolio0 xmlns="baddc72a-6f9e-4153-93be-d1dd7942c26c" xsi:nil="true"/>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MITRE Work" ma:contentTypeID="0x010100823A99C636F7423283FB0D200866C61300F0ADD940CA744545BC696EEC3EE51804" ma:contentTypeVersion="6" ma:contentTypeDescription="Materials and documents that contain MITRE authored content and other content directly attributable to MITRE and its work" ma:contentTypeScope="" ma:versionID="16c512b6a364410c272af2e64dfb2c09">
  <xsd:schema xmlns:xsd="http://www.w3.org/2001/XMLSchema" xmlns:xs="http://www.w3.org/2001/XMLSchema" xmlns:p="http://schemas.microsoft.com/office/2006/metadata/properties" xmlns:ns1="http://schemas.microsoft.com/sharepoint/v3" xmlns:ns2="baddc72a-6f9e-4153-93be-d1dd7942c26c" xmlns:ns3="http://schemas.microsoft.com/sharepoint/v3/fields" targetNamespace="http://schemas.microsoft.com/office/2006/metadata/properties" ma:root="true" ma:fieldsID="67d3eb986b09c34d7b27ecca8a1a1f5c" ns1:_="" ns2:_="" ns3:_="">
    <xsd:import namespace="http://schemas.microsoft.com/sharepoint/v3"/>
    <xsd:import namespace="baddc72a-6f9e-4153-93be-d1dd7942c26c"/>
    <xsd:import namespace="http://schemas.microsoft.com/sharepoint/v3/fields"/>
    <xsd:element name="properties">
      <xsd:complexType>
        <xsd:sequence>
          <xsd:element name="documentManagement">
            <xsd:complexType>
              <xsd:all>
                <xsd:element ref="ns2:Category" minOccurs="0"/>
                <xsd:element ref="ns3:_Contributor" minOccurs="0"/>
                <xsd:element ref="ns1:MITRE_x0020_Sensitivity"/>
                <xsd:element ref="ns1:Release_x0020_Statement"/>
                <xsd:element ref="ns2:HLSC_x0020_Portfolio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5"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6"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baddc72a-6f9e-4153-93be-d1dd7942c26c" elementFormDefault="qualified">
    <xsd:import namespace="http://schemas.microsoft.com/office/2006/documentManagement/types"/>
    <xsd:import namespace="http://schemas.microsoft.com/office/infopath/2007/PartnerControls"/>
    <xsd:element name="Category" ma:index="2" nillable="true" ma:displayName="Category" ma:default="General" ma:internalName="Category" ma:requiredMultiChoice="true">
      <xsd:complexType>
        <xsd:complexContent>
          <xsd:extension base="dms:MultiChoice">
            <xsd:sequence>
              <xsd:element name="Value" maxOccurs="unbounded" minOccurs="0" nillable="true">
                <xsd:simpleType>
                  <xsd:restriction base="dms:Choice">
                    <xsd:enumeration value="Acquisition"/>
                    <xsd:enumeration value="Best Practices"/>
                    <xsd:enumeration value="Business Plans"/>
                    <xsd:enumeration value="Congressional Hearing"/>
                    <xsd:enumeration value="CORE Research"/>
                    <xsd:enumeration value="DHS Policies and Procedures for Suitability"/>
                    <xsd:enumeration value="DHS Reports"/>
                    <xsd:enumeration value="DHS Suitability"/>
                    <xsd:enumeration value="External"/>
                    <xsd:enumeration value="General"/>
                    <xsd:enumeration value="Headliner"/>
                    <xsd:enumeration value="HLSC Briefing"/>
                    <xsd:enumeration value="HLS Daily"/>
                    <xsd:enumeration value="HLSC Quality"/>
                    <xsd:enumeration value="KM"/>
                    <xsd:enumeration value="Off-Site Work Approval"/>
                    <xsd:enumeration value="Outreach"/>
                    <xsd:enumeration value="Performance Management"/>
                    <xsd:enumeration value="Program Technical Reviews"/>
                    <xsd:enumeration value="Systems Engineering"/>
                    <xsd:enumeration value="SEDI-Net"/>
                    <xsd:enumeration value="Task Execution Plan"/>
                    <xsd:enumeration value="Archived K740"/>
                    <xsd:enumeration value="DHS Acquisition Directive"/>
                    <xsd:enumeration value="SEDI Weekly"/>
                    <xsd:enumeration value="Quality Examples"/>
                  </xsd:restriction>
                </xsd:simpleType>
              </xsd:element>
            </xsd:sequence>
          </xsd:extension>
        </xsd:complexContent>
      </xsd:complexType>
    </xsd:element>
    <xsd:element name="HLSC_x0020_Portfolio0" ma:index="13" nillable="true" ma:displayName="HLSC Division" ma:list="{bd28b8ac-cd15-48cf-baa4-e660a015e796}" ma:internalName="HLSC_x0020_Portfolio0" ma:showField="Title">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4" nillable="true" ma:displayName="Contributor" ma:description="One or more people or organizations that contributed to this resource" ma:internalName="_Contributor">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3" ma:displayName="Author"/>
        <xsd:element ref="dcterms:created" minOccurs="0" maxOccurs="1"/>
        <xsd:element ref="dc:identifier" minOccurs="0" maxOccurs="1"/>
        <xsd:element name="contentType" minOccurs="0" maxOccurs="1" type="xsd:string" ma:index="11"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E95A3E6-C39A-4282-9B5B-97695C07631B}">
  <ds:schemaRefs>
    <ds:schemaRef ds:uri="http://schemas.microsoft.com/office/2006/metadata/customXsn"/>
  </ds:schemaRefs>
</ds:datastoreItem>
</file>

<file path=customXml/itemProps2.xml><?xml version="1.0" encoding="utf-8"?>
<ds:datastoreItem xmlns:ds="http://schemas.openxmlformats.org/officeDocument/2006/customXml" ds:itemID="{AA006E67-0A7C-4901-B846-83D4ED7E277B}">
  <ds:schemaRefs>
    <ds:schemaRef ds:uri="http://schemas.microsoft.com/office/2006/metadata/properties"/>
    <ds:schemaRef ds:uri="baddc72a-6f9e-4153-93be-d1dd7942c26c"/>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95B4A1C3-214A-4A0D-8F13-3B681E727AE4}">
  <ds:schemaRefs>
    <ds:schemaRef ds:uri="http://schemas.microsoft.com/sharepoint/v3/contenttype/forms"/>
  </ds:schemaRefs>
</ds:datastoreItem>
</file>

<file path=customXml/itemProps4.xml><?xml version="1.0" encoding="utf-8"?>
<ds:datastoreItem xmlns:ds="http://schemas.openxmlformats.org/officeDocument/2006/customXml" ds:itemID="{29BB6634-A13F-4679-BB0E-5662150767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addc72a-6f9e-4153-93be-d1dd7942c26c"/>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HS SEDI Overview for DHS PMO July 2012</Template>
  <TotalTime>1537</TotalTime>
  <Words>4136</Words>
  <Application>Microsoft Macintosh PowerPoint</Application>
  <PresentationFormat>On-screen Show (4:3)</PresentationFormat>
  <Paragraphs>743</Paragraphs>
  <Slides>49</Slides>
  <Notes>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1" baseType="lpstr">
      <vt:lpstr>HS SEDI Overview for DHS PMO July 2012</vt:lpstr>
      <vt:lpstr>Document</vt:lpstr>
      <vt:lpstr>Off-Grid Communications with Android Meshing the Mobile World</vt:lpstr>
      <vt:lpstr>About Us</vt:lpstr>
      <vt:lpstr>Contact Info</vt:lpstr>
      <vt:lpstr>Open Source</vt:lpstr>
      <vt:lpstr>Motivation</vt:lpstr>
      <vt:lpstr>Motivation</vt:lpstr>
      <vt:lpstr>Motivation</vt:lpstr>
      <vt:lpstr>Motivation</vt:lpstr>
      <vt:lpstr>Solution</vt:lpstr>
      <vt:lpstr>Solution</vt:lpstr>
      <vt:lpstr>Solution</vt:lpstr>
      <vt:lpstr>Potential FEMA Scenario</vt:lpstr>
      <vt:lpstr>Potential FEMA Scenario</vt:lpstr>
      <vt:lpstr>Potential FEMA Scenario</vt:lpstr>
      <vt:lpstr>Potential Border Patrol Scenario</vt:lpstr>
      <vt:lpstr>PowerPoint Presentation</vt:lpstr>
      <vt:lpstr>Security Considerations</vt:lpstr>
      <vt:lpstr>Architecture</vt:lpstr>
      <vt:lpstr>Data Flow </vt:lpstr>
      <vt:lpstr>Ad-Hoc Mode on Android Hardware</vt:lpstr>
      <vt:lpstr>Ad-Hoc Mode on Android Hardware</vt:lpstr>
      <vt:lpstr>Ad-Hoc Mode on Android Hardware</vt:lpstr>
      <vt:lpstr>Implementation Details</vt:lpstr>
      <vt:lpstr>Root vs. Non-Root</vt:lpstr>
      <vt:lpstr>Range Considerations</vt:lpstr>
      <vt:lpstr>Delay-Tolerant Networking</vt:lpstr>
      <vt:lpstr>Proactive vs. Reactive Protocols</vt:lpstr>
      <vt:lpstr>Sensory Intelligence</vt:lpstr>
      <vt:lpstr>Strategic Fallback Security Model</vt:lpstr>
      <vt:lpstr>Strategic Fallback Security Model</vt:lpstr>
      <vt:lpstr>Operational Support</vt:lpstr>
      <vt:lpstr>Operational Support</vt:lpstr>
      <vt:lpstr>Operational Support</vt:lpstr>
      <vt:lpstr>Future Work</vt:lpstr>
      <vt:lpstr>Questions?</vt:lpstr>
      <vt:lpstr>Backup</vt:lpstr>
      <vt:lpstr>Security Considerations</vt:lpstr>
      <vt:lpstr>Routing</vt:lpstr>
      <vt:lpstr>OLSR</vt:lpstr>
      <vt:lpstr>OLSR: Find 1-hop Neighbors </vt:lpstr>
      <vt:lpstr>OLSR: Multi-Point Relay</vt:lpstr>
      <vt:lpstr>OLSR</vt:lpstr>
      <vt:lpstr>BATMAN</vt:lpstr>
      <vt:lpstr>Security Considerations</vt:lpstr>
      <vt:lpstr>P2P VPN Data Flow </vt:lpstr>
      <vt:lpstr>Ad-Hoc Mode on iOS Hardware</vt:lpstr>
      <vt:lpstr>Ad-Hoc Mode on iOS Hardware</vt:lpstr>
      <vt:lpstr>Freifunk</vt:lpstr>
      <vt:lpstr>Serval</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HS SEDI Overview</dc:title>
  <dc:creator>Rychwalski, Erica</dc:creator>
  <dc:description>Version 1.0 _x000d_
12/03/07</dc:description>
  <cp:lastModifiedBy>Robble, Jeff</cp:lastModifiedBy>
  <cp:revision>504</cp:revision>
  <cp:lastPrinted>2012-07-13T14:00:41Z</cp:lastPrinted>
  <dcterms:created xsi:type="dcterms:W3CDTF">2012-06-29T19:14:12Z</dcterms:created>
  <dcterms:modified xsi:type="dcterms:W3CDTF">2012-11-07T14:19:55Z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0x010100823A99C636F7423283FB0D200866C61300F0ADD940CA744545BC696EEC3EE51804</vt:lpwstr>
  </property>
  <property fmtid="{D5CDD505-2E9C-101B-9397-08002B2CF9AE}" pid="3" name="Dept/Type">
    <vt:lpwstr>HS SEDI</vt:lpwstr>
  </property>
  <property fmtid="{D5CDD505-2E9C-101B-9397-08002B2CF9AE}" pid="4" name="Description0">
    <vt:lpwstr>Briefing template for use with work program deliverables authored by, and attributed to, HS SEDI. Contains HS SEDI/MITRE logo and copyright notice. This is an Office 2003 template.</vt:lpwstr>
  </property>
  <property fmtid="{D5CDD505-2E9C-101B-9397-08002B2CF9AE}" pid="5" name="Format">
    <vt:lpwstr>PowerPoint</vt:lpwstr>
  </property>
  <property fmtid="{D5CDD505-2E9C-101B-9397-08002B2CF9AE}" pid="6" name="Version0">
    <vt:lpwstr>v1</vt:lpwstr>
  </property>
  <property fmtid="{D5CDD505-2E9C-101B-9397-08002B2CF9AE}" pid="7" name="Updated">
    <vt:lpwstr>2010-06-21T00:00:00Z</vt:lpwstr>
  </property>
  <property fmtid="{D5CDD505-2E9C-101B-9397-08002B2CF9AE}" pid="8" name="MITRE Sensitivity">
    <vt:lpwstr>Internal MITRE Information</vt:lpwstr>
  </property>
  <property fmtid="{D5CDD505-2E9C-101B-9397-08002B2CF9AE}" pid="9" name="Release Statement">
    <vt:lpwstr>For Internal MITRE Use</vt:lpwstr>
  </property>
</Properties>
</file>